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7" r:id="rId3"/>
    <p:sldId id="284" r:id="rId4"/>
    <p:sldId id="259" r:id="rId5"/>
    <p:sldId id="334" r:id="rId6"/>
    <p:sldId id="332" r:id="rId7"/>
    <p:sldId id="285" r:id="rId8"/>
    <p:sldId id="326" r:id="rId9"/>
    <p:sldId id="307" r:id="rId10"/>
    <p:sldId id="325" r:id="rId11"/>
    <p:sldId id="331" r:id="rId12"/>
    <p:sldId id="324" r:id="rId13"/>
    <p:sldId id="335" r:id="rId14"/>
    <p:sldId id="286" r:id="rId15"/>
    <p:sldId id="263" r:id="rId16"/>
    <p:sldId id="308" r:id="rId17"/>
    <p:sldId id="309" r:id="rId18"/>
    <p:sldId id="310" r:id="rId19"/>
    <p:sldId id="312" r:id="rId20"/>
    <p:sldId id="313" r:id="rId21"/>
    <p:sldId id="314" r:id="rId22"/>
    <p:sldId id="336" r:id="rId23"/>
    <p:sldId id="315" r:id="rId24"/>
    <p:sldId id="287" r:id="rId25"/>
    <p:sldId id="261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00" r:id="rId34"/>
    <p:sldId id="316" r:id="rId35"/>
    <p:sldId id="329" r:id="rId36"/>
    <p:sldId id="299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584C85-75FF-8841-869A-1AD65D09FD18}">
          <p14:sldIdLst>
            <p14:sldId id="257"/>
            <p14:sldId id="267"/>
          </p14:sldIdLst>
        </p14:section>
        <p14:section name="Part One" id="{4DDAB0D3-37F8-DE4F-8202-5327A0FC3D1F}">
          <p14:sldIdLst>
            <p14:sldId id="284"/>
            <p14:sldId id="259"/>
            <p14:sldId id="334"/>
            <p14:sldId id="332"/>
          </p14:sldIdLst>
        </p14:section>
        <p14:section name="Part Two" id="{1E1572CE-D97A-D14F-8DF8-A38FAD2489AC}">
          <p14:sldIdLst>
            <p14:sldId id="285"/>
            <p14:sldId id="326"/>
            <p14:sldId id="307"/>
            <p14:sldId id="325"/>
            <p14:sldId id="331"/>
            <p14:sldId id="324"/>
            <p14:sldId id="335"/>
          </p14:sldIdLst>
        </p14:section>
        <p14:section name="Part Three" id="{C22EA751-6B0B-3C4B-88DC-8332EB8A25A3}">
          <p14:sldIdLst>
            <p14:sldId id="286"/>
            <p14:sldId id="263"/>
            <p14:sldId id="308"/>
            <p14:sldId id="309"/>
            <p14:sldId id="310"/>
            <p14:sldId id="312"/>
            <p14:sldId id="313"/>
            <p14:sldId id="314"/>
            <p14:sldId id="336"/>
            <p14:sldId id="315"/>
          </p14:sldIdLst>
        </p14:section>
        <p14:section name="Part Four" id="{AA5F6A1F-87AE-9C46-99C2-6B024237E1C5}">
          <p14:sldIdLst>
            <p14:sldId id="287"/>
            <p14:sldId id="261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Part Five" id="{B3603369-6040-F345-8431-75FF9ECE89B5}">
          <p14:sldIdLst>
            <p14:sldId id="300"/>
            <p14:sldId id="316"/>
            <p14:sldId id="329"/>
            <p14:sldId id="299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4FB"/>
    <a:srgbClr val="E4796A"/>
    <a:srgbClr val="FFFFFF"/>
    <a:srgbClr val="94C9C5"/>
    <a:srgbClr val="39ACFF"/>
    <a:srgbClr val="76D6FF"/>
    <a:srgbClr val="5AB6A6"/>
    <a:srgbClr val="5491FC"/>
    <a:srgbClr val="000000"/>
    <a:srgbClr val="8F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D9921-82C0-E04B-8847-449EF4175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45ECF0-1FDD-264B-9A35-AF7774ADE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868D42-FB9B-2C47-8500-34134900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1B8D98-1534-984B-9B91-A3A06426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5626FC-65D4-4C48-A3F5-C81DDCFB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4B83-A592-A349-9306-A666CB4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8E2AE4A-5762-4949-8D17-B751AF65F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CFB97F-2CB5-CF47-9D9E-832A434B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83D791-686C-6440-8E44-FB2D8101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D05AE6-0F30-994A-987D-A49CD7B9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7231FE7-4606-0C4D-AF33-9EA048C3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0C52C5-D356-FB4A-822B-88072EB55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BF4705-D95D-F441-8698-9EF03970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6275CE-53A0-D14C-A3F6-082F4524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417667-BDA5-E145-A9DD-2B0C7784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4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1295-9624-B342-A5CE-A7AC42FD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17A6A16-2C87-DB4C-B183-CAB7DC68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DED37198-CDFE-7748-AB32-6574ED80E41B}" type="datetime1">
              <a:rPr lang="en-US" altLang="en-US"/>
              <a:pPr/>
              <a:t>11/2/18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777FBEA-4F20-054E-AB19-C535ABAB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823960-B910-0448-8F99-358D0E6D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B7598288-6EB4-A543-87E4-087A52A19F90}" type="slidenum">
              <a:rPr lang="en-US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6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2E24D8-93F8-4443-888D-4B700CF6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F70ADA-D351-6D4B-B0D6-F3F016792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194F31-0273-7345-9A05-E16FE984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228D90-26A0-224F-A00E-577A14F3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5EE58-4B19-4B43-91FD-8197EDB9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0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EFE92-A0C7-7640-85BD-FE5174A5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95057E-6DFD-0242-8F05-6888FFBC4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1FD8B8-1700-814A-A790-415EA3BB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2C329B-004A-504D-8F5B-C5D225B7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716C2-F537-5E45-AA51-5D2317B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143C5-AB20-1F40-9197-9AE6ADAB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0EF4A3-DA10-FC4B-8D11-146BEDD0D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844678-5C66-F746-BF04-16D702631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9508BC-5907-5D49-966C-A1A4D08B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DA63FC-CC9D-A648-9069-517012FB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42D0AA3-FE7E-174B-872C-0FBB4728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D29E03-161E-EF4F-9C2C-D0FBFCBD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B64B4B-1E60-7C41-A72D-E83C79E86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D5CABE-36FC-7C41-A34F-28B4439CF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B8D260-F8E5-2446-BDEB-F67B2AA24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9992B2-A1D5-664D-8DA1-696D90CB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8CFC7DB-67FE-764E-95F3-E81E609E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C03E258-1D5D-674F-A93B-1A4BB7F6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8DE6F8B-4002-1740-B35B-FDD8D964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1FCF7B-4705-FE4B-A2AD-E8531A0C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81ED1A-A95C-8141-B234-D35C68F4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28E1DB-FFEB-1544-A7EC-9200EA7A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5A7E4A-6633-9B48-9C5B-825BACDF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1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6C0FCC1-2E15-9943-A958-B95A52EA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82931CB-AC9C-714D-97CB-3301B2CC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6A1B7D-5333-1C47-9F4D-953C00FE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1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065306-0926-3F4E-A57A-C6A8B99D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F42CC-1F8E-5E48-8040-72787212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1D85EFE-F3D5-B04D-805D-D97B4C3D1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F02CE8-6411-8D43-AEFE-09CCC2B4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F044B7-3244-6A4E-A608-C547DB02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BAEE3C-9945-D34E-97F6-E6C32A5A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8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D4E3F-FB56-6349-A0E7-5BD50F63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92BCA5-E117-0843-8D2C-ADCC07E6B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BBE347-60D7-AC4C-B9BD-0E0E0AA09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124F04-8308-9041-A354-7C4A0197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A68243-898B-A649-A929-6890716E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4E5CAFA-718B-BA46-A782-E59B1C02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C5CB168-F184-AA48-9C46-78818432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AA38EE-3846-044B-B2B3-CFBF358F3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CA1F5A-6310-EC49-8FFC-9B145ECB3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DFD05-8E02-DC4E-9DDF-C1484C7073E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974283-2077-EB49-BF75-B0066C2A7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C39D39-7EED-8646-B856-3EE786E45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microsoft.com/office/2007/relationships/hdphoto" Target="../media/hdphoto2.wdp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microsoft.com/office/2007/relationships/hdphoto" Target="../media/hdphoto1.wdp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: Shape 78">
            <a:extLst>
              <a:ext uri="{FF2B5EF4-FFF2-40B4-BE49-F238E27FC236}">
                <a16:creationId xmlns:a16="http://schemas.microsoft.com/office/drawing/2014/main" xmlns="" id="{F82BF3E2-EB0E-40D6-8835-2367A5316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CB6FFAAC-8A48-4FBF-BAFE-BAD3676940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481E86DD-89E6-42B2-8675-84B7C56BFF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440EF577-B6F8-4C57-B956-AB860B388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xmlns="" id="{EA518CE4-E4D4-4D8A-980F-6D692AC96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xmlns="" id="{5E6FAE32-AB12-4E77-A677-F6BD5D71A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AD013C8-825A-8B46-8171-F379BE1A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5" y="595292"/>
            <a:ext cx="3217333" cy="2954096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:a16="http://schemas.microsoft.com/office/drawing/2014/main" xmlns="" id="{7EA1A4DB-88FE-1843-8FF3-799EDABB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11" r="90000">
                        <a14:foregroundMark x1="3111" y1="36053" x2="3111" y2="36053"/>
                        <a14:foregroundMark x1="74556" y1="10263" x2="74556" y2="10263"/>
                        <a14:foregroundMark x1="88333" y1="15263" x2="88333" y2="15263"/>
                        <a14:foregroundMark x1="46444" y1="33947" x2="46444" y2="33947"/>
                        <a14:foregroundMark x1="52111" y1="34474" x2="52111" y2="34474"/>
                        <a14:foregroundMark x1="50000" y1="61579" x2="50000" y2="61579"/>
                        <a14:foregroundMark x1="43111" y1="45789" x2="43111" y2="45789"/>
                        <a14:foregroundMark x1="35667" y1="42368" x2="35667" y2="42368"/>
                        <a14:foregroundMark x1="27556" y1="41316" x2="27556" y2="41316"/>
                        <a14:foregroundMark x1="19222" y1="46842" x2="19222" y2="46842"/>
                        <a14:foregroundMark x1="11889" y1="46842" x2="11889" y2="46842"/>
                        <a14:foregroundMark x1="6889" y1="45789" x2="6889" y2="45789"/>
                        <a14:foregroundMark x1="9000" y1="61579" x2="9000" y2="61579"/>
                        <a14:foregroundMark x1="12111" y1="65526" x2="12111" y2="65526"/>
                        <a14:foregroundMark x1="15000" y1="63684" x2="15000" y2="63684"/>
                        <a14:foregroundMark x1="15444" y1="65000" x2="15444" y2="65000"/>
                        <a14:foregroundMark x1="24556" y1="62105" x2="24556" y2="62105"/>
                        <a14:foregroundMark x1="29333" y1="63684" x2="29333" y2="63684"/>
                        <a14:foregroundMark x1="38111" y1="66053" x2="38111" y2="66053"/>
                        <a14:foregroundMark x1="44000" y1="63158" x2="44000" y2="63158"/>
                        <a14:foregroundMark x1="74111" y1="60263" x2="74111" y2="60263"/>
                        <a14:foregroundMark x1="74333" y1="59737" x2="74333" y2="59737"/>
                        <a14:foregroundMark x1="74556" y1="58421" x2="74556" y2="58421"/>
                        <a14:foregroundMark x1="77333" y1="32105" x2="77333" y2="32105"/>
                        <a14:foregroundMark x1="68778" y1="21316" x2="68778" y2="21316"/>
                        <a14:foregroundMark x1="65000" y1="34211" x2="65000" y2="34211"/>
                        <a14:foregroundMark x1="87778" y1="33947" x2="87778" y2="33947"/>
                        <a14:foregroundMark x1="84667" y1="22105" x2="84667" y2="22105"/>
                        <a14:foregroundMark x1="80111" y1="42368" x2="80111" y2="42368"/>
                        <a14:foregroundMark x1="80111" y1="35263" x2="80111" y2="35263"/>
                        <a14:foregroundMark x1="74222" y1="28684" x2="74222" y2="28684"/>
                        <a14:foregroundMark x1="75111" y1="19211" x2="75111" y2="19211"/>
                        <a14:foregroundMark x1="77444" y1="22105" x2="77444" y2="22105"/>
                        <a14:foregroundMark x1="74000" y1="33158" x2="74000" y2="33158"/>
                        <a14:foregroundMark x1="74222" y1="42895" x2="74222" y2="42895"/>
                        <a14:foregroundMark x1="74222" y1="47368" x2="74222" y2="47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404" y="541864"/>
            <a:ext cx="2026839" cy="8563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A059274-2834-1E4D-B602-79180B129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83" y="3241875"/>
            <a:ext cx="2069129" cy="1938217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xmlns="" id="{2F6B32C1-BA91-470A-8C1B-33264F8B21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xmlns="" id="{459570ED-BE4C-49E8-86BC-A81140CFEB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111B9F3-280A-F943-B1B3-90A30F313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281" y="336377"/>
            <a:ext cx="2636031" cy="17595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D1889AB-5A40-CF46-AEF5-1C89E511A0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67" b="66667" l="27000" r="72444">
                        <a14:foregroundMark x1="53556" y1="26667" x2="53556" y2="26667"/>
                        <a14:foregroundMark x1="31000" y1="64500" x2="31000" y2="64500"/>
                        <a14:foregroundMark x1="27000" y1="66667" x2="27000" y2="66667"/>
                        <a14:foregroundMark x1="72444" y1="66667" x2="72444" y2="66667"/>
                        <a14:foregroundMark x1="36333" y1="34167" x2="36333" y2="34167"/>
                        <a14:foregroundMark x1="36667" y1="34333" x2="36667" y2="34333"/>
                        <a14:foregroundMark x1="37222" y1="34500" x2="37222" y2="34500"/>
                        <a14:foregroundMark x1="39111" y1="35833" x2="39111" y2="35833"/>
                        <a14:foregroundMark x1="40000" y1="36667" x2="40000" y2="36667"/>
                        <a14:foregroundMark x1="41000" y1="37833" x2="41000" y2="37833"/>
                        <a14:foregroundMark x1="41778" y1="38833" x2="41778" y2="38833"/>
                        <a14:foregroundMark x1="37667" y1="34833" x2="37667" y2="34833"/>
                        <a14:foregroundMark x1="36333" y1="35667" x2="36333" y2="35667"/>
                        <a14:foregroundMark x1="36222" y1="35000" x2="36222" y2="35000"/>
                        <a14:foregroundMark x1="36333" y1="36667" x2="36333" y2="36667"/>
                        <a14:foregroundMark x1="36222" y1="37667" x2="36222" y2="37667"/>
                        <a14:foregroundMark x1="36333" y1="39667" x2="36333" y2="39667"/>
                        <a14:foregroundMark x1="36333" y1="41500" x2="36333" y2="41500"/>
                        <a14:foregroundMark x1="36333" y1="43000" x2="36333" y2="43000"/>
                        <a14:foregroundMark x1="36444" y1="44333" x2="36444" y2="44333"/>
                        <a14:foregroundMark x1="36444" y1="46000" x2="36444" y2="46000"/>
                        <a14:foregroundMark x1="36333" y1="38667" x2="36333" y2="38667"/>
                        <a14:foregroundMark x1="36222" y1="41000" x2="36222" y2="41000"/>
                        <a14:foregroundMark x1="36333" y1="45167" x2="36333" y2="45167"/>
                        <a14:foregroundMark x1="36333" y1="47667" x2="36333" y2="47667"/>
                        <a14:foregroundMark x1="36333" y1="49167" x2="36333" y2="49167"/>
                        <a14:foregroundMark x1="36444" y1="50333" x2="36444" y2="50333"/>
                        <a14:foregroundMark x1="36333" y1="51667" x2="36333" y2="51667"/>
                        <a14:foregroundMark x1="36333" y1="52667" x2="36333" y2="52667"/>
                        <a14:foregroundMark x1="36333" y1="53500" x2="36333" y2="53500"/>
                        <a14:foregroundMark x1="36333" y1="54167" x2="36333" y2="54167"/>
                        <a14:foregroundMark x1="36333" y1="55000" x2="36333" y2="55000"/>
                        <a14:foregroundMark x1="36333" y1="55500" x2="36333" y2="55500"/>
                        <a14:foregroundMark x1="36333" y1="56500" x2="36333" y2="56500"/>
                        <a14:foregroundMark x1="36333" y1="57333" x2="36333" y2="57333"/>
                        <a14:foregroundMark x1="36333" y1="57667" x2="36333" y2="57667"/>
                        <a14:foregroundMark x1="36444" y1="58333" x2="36444" y2="58333"/>
                        <a14:foregroundMark x1="36333" y1="59667" x2="36333" y2="59667"/>
                        <a14:foregroundMark x1="36333" y1="60167" x2="36333" y2="60167"/>
                        <a14:foregroundMark x1="36333" y1="60500" x2="36333" y2="60500"/>
                        <a14:foregroundMark x1="36444" y1="60833" x2="36444" y2="60833"/>
                        <a14:foregroundMark x1="36444" y1="61667" x2="36444" y2="61667"/>
                        <a14:foregroundMark x1="36444" y1="62167" x2="36444" y2="62667"/>
                        <a14:foregroundMark x1="36444" y1="62667" x2="36444" y2="62667"/>
                      </a14:backgroundRemoval>
                    </a14:imgEffect>
                  </a14:imgLayer>
                </a14:imgProps>
              </a:ext>
            </a:extLst>
          </a:blip>
          <a:srcRect l="24512" t="22906" r="24512" b="28750"/>
          <a:stretch/>
        </p:blipFill>
        <p:spPr>
          <a:xfrm>
            <a:off x="1287095" y="5037976"/>
            <a:ext cx="1932019" cy="1223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A01F66F-85E9-054E-8C1D-8AF9A3E4D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141" y="3646214"/>
            <a:ext cx="2899012" cy="24134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F897E46-A62A-1248-9C20-5C02AFC70975}"/>
              </a:ext>
            </a:extLst>
          </p:cNvPr>
          <p:cNvSpPr/>
          <p:nvPr/>
        </p:nvSpPr>
        <p:spPr>
          <a:xfrm>
            <a:off x="-70230" y="-157163"/>
            <a:ext cx="12437420" cy="70151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文本框 55">
            <a:extLst>
              <a:ext uri="{FF2B5EF4-FFF2-40B4-BE49-F238E27FC236}">
                <a16:creationId xmlns:a16="http://schemas.microsoft.com/office/drawing/2014/main" xmlns="" id="{B4E50E38-C9E7-134F-B42E-69F2633E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29" y="3234645"/>
            <a:ext cx="8775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Movie</a:t>
            </a:r>
            <a:r>
              <a:rPr lang="zh-CN" altLang="en-US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Popularity</a:t>
            </a:r>
            <a:r>
              <a:rPr lang="zh-CN" altLang="en-US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Prediction</a:t>
            </a:r>
            <a:endParaRPr lang="zh-CN" altLang="en-US" sz="5400" b="1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0" name="文本框 56">
            <a:extLst>
              <a:ext uri="{FF2B5EF4-FFF2-40B4-BE49-F238E27FC236}">
                <a16:creationId xmlns:a16="http://schemas.microsoft.com/office/drawing/2014/main" xmlns="" id="{6F2F795B-41A5-BC48-A78E-7E085EE2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978" y="4207330"/>
            <a:ext cx="6921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Group</a:t>
            </a:r>
            <a:r>
              <a:rPr lang="zh-CN" altLang="en-US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8</a:t>
            </a:r>
            <a:endParaRPr lang="zh-CN" altLang="en-US" sz="2400" b="1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4" name="等腰三角形 87">
            <a:extLst>
              <a:ext uri="{FF2B5EF4-FFF2-40B4-BE49-F238E27FC236}">
                <a16:creationId xmlns:a16="http://schemas.microsoft.com/office/drawing/2014/main" xmlns="" id="{40905320-3C82-E64C-B460-54BF1D9D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2960688" cy="1219200"/>
          </a:xfrm>
          <a:prstGeom prst="triangle">
            <a:avLst>
              <a:gd name="adj" fmla="val 50000"/>
            </a:avLst>
          </a:prstGeom>
          <a:solidFill>
            <a:srgbClr val="FFF2CC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等腰三角形 88">
            <a:extLst>
              <a:ext uri="{FF2B5EF4-FFF2-40B4-BE49-F238E27FC236}">
                <a16:creationId xmlns:a16="http://schemas.microsoft.com/office/drawing/2014/main" xmlns="" id="{F524475C-A741-AD49-B951-421AE76D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6100763"/>
            <a:ext cx="2725738" cy="757237"/>
          </a:xfrm>
          <a:prstGeom prst="triangle">
            <a:avLst>
              <a:gd name="adj" fmla="val 50000"/>
            </a:avLst>
          </a:prstGeom>
          <a:solidFill>
            <a:srgbClr val="F7CAAC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等腰三角形 89">
            <a:extLst>
              <a:ext uri="{FF2B5EF4-FFF2-40B4-BE49-F238E27FC236}">
                <a16:creationId xmlns:a16="http://schemas.microsoft.com/office/drawing/2014/main" xmlns="" id="{38FC8F46-F6A0-E143-9475-81840058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0" y="5730875"/>
            <a:ext cx="2563813" cy="1127125"/>
          </a:xfrm>
          <a:prstGeom prst="triangle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等腰三角形 90">
            <a:extLst>
              <a:ext uri="{FF2B5EF4-FFF2-40B4-BE49-F238E27FC236}">
                <a16:creationId xmlns:a16="http://schemas.microsoft.com/office/drawing/2014/main" xmlns="" id="{44171A43-1FC2-5949-81A1-F6098AAF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638800"/>
            <a:ext cx="1671638" cy="1219200"/>
          </a:xfrm>
          <a:prstGeom prst="triangle">
            <a:avLst>
              <a:gd name="adj" fmla="val 50000"/>
            </a:avLst>
          </a:prstGeom>
          <a:solidFill>
            <a:srgbClr val="FFD966">
              <a:alpha val="7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等腰三角形 91">
            <a:extLst>
              <a:ext uri="{FF2B5EF4-FFF2-40B4-BE49-F238E27FC236}">
                <a16:creationId xmlns:a16="http://schemas.microsoft.com/office/drawing/2014/main" xmlns="" id="{5CD7185A-B6C1-F840-B079-897E21276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5308600"/>
            <a:ext cx="4506912" cy="1549400"/>
          </a:xfrm>
          <a:prstGeom prst="triangle">
            <a:avLst>
              <a:gd name="adj" fmla="val 50000"/>
            </a:avLst>
          </a:prstGeom>
          <a:solidFill>
            <a:srgbClr val="FFE599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文本框 56">
            <a:extLst>
              <a:ext uri="{FF2B5EF4-FFF2-40B4-BE49-F238E27FC236}">
                <a16:creationId xmlns:a16="http://schemas.microsoft.com/office/drawing/2014/main" xmlns="" id="{FB62BEFE-86A5-D34F-8748-0EC77D16D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146" y="4772414"/>
            <a:ext cx="63009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Mengqi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Sitong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Xiyao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Xiaochen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FAN,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Jike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FANG,  Ning FU, Tao HAN,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Sijie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JIN,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Xianghong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LUO,  Yan QIN,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Yuhao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TIE,  Che XU,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Siyang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XUE,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Yixiao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73642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0092"/>
            <a:ext cx="4806929" cy="527117"/>
            <a:chOff x="-12700" y="580092"/>
            <a:chExt cx="4806929" cy="527117"/>
          </a:xfrm>
        </p:grpSpPr>
        <p:sp>
          <p:nvSpPr>
            <p:cNvPr id="24" name="文本框 23"/>
            <p:cNvSpPr txBox="1"/>
            <p:nvPr/>
          </p:nvSpPr>
          <p:spPr>
            <a:xfrm>
              <a:off x="666112" y="580092"/>
              <a:ext cx="412811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Spoken Language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15 major language are encoded into multi-hot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 minor languages are compressed in one variable</a:t>
            </a:r>
            <a:endParaRPr lang="en-US" sz="1600" dirty="0"/>
          </a:p>
        </p:txBody>
      </p:sp>
      <p:pic>
        <p:nvPicPr>
          <p:cNvPr id="20482" name="Picture 2" descr="https://lh4.googleusercontent.com/fsTAfNgNNs9Rry0F2shWnZQj0U1TTc7BrBTuUUqEr1jTEMvATzKBOIbOXl6T4wedEPzpvLjNl7HbFaBBSkTheiFB_OC_lssO_CpmdLVO2eF3O89UysAu-x1klP1DlWeeasZoetlx0fo">
            <a:extLst>
              <a:ext uri="{FF2B5EF4-FFF2-40B4-BE49-F238E27FC236}">
                <a16:creationId xmlns:a16="http://schemas.microsoft.com/office/drawing/2014/main" xmlns="" id="{0AAA2049-4B19-FF48-8AD2-411653A4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b="8666"/>
          <a:stretch/>
        </p:blipFill>
        <p:spPr bwMode="auto">
          <a:xfrm>
            <a:off x="0" y="2810306"/>
            <a:ext cx="12192000" cy="40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27174" cy="520091"/>
            <a:chOff x="-12700" y="587118"/>
            <a:chExt cx="3027174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26796" y="600941"/>
              <a:ext cx="228767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Genres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Action, Comedy, Thriller etc.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genres are encoded into multi-hot variables</a:t>
            </a:r>
          </a:p>
        </p:txBody>
      </p:sp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1026" name="Picture 2" descr="https://lh5.googleusercontent.com/j2CRXO_qJtUrY6HVNajgNoOFlVxH4w7CzlpGO1uaHlZ4qgn-a_cG474KpucQF2MB60mOsB_9OloGX5WSfKMbBNyz6zlDpLb_fT7XqvhTDfsckGl_kJy9GQT1P0AmNtn-EDpJ4QTaoNQ">
            <a:extLst>
              <a:ext uri="{FF2B5EF4-FFF2-40B4-BE49-F238E27FC236}">
                <a16:creationId xmlns:a16="http://schemas.microsoft.com/office/drawing/2014/main" xmlns="" id="{6B185F1A-DD0C-AD46-AD32-D39177F9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15184"/>
            <a:ext cx="10079736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1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5640090" cy="520091"/>
            <a:chOff x="-12700" y="587118"/>
            <a:chExt cx="5640090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3"/>
              <a:ext cx="4651201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Director vs Studios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E47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888455-E4FD-C647-8C15-87BD8BAC55BB}"/>
              </a:ext>
            </a:extLst>
          </p:cNvPr>
          <p:cNvSpPr txBox="1"/>
          <p:nvPr/>
        </p:nvSpPr>
        <p:spPr>
          <a:xfrm>
            <a:off x="381000" y="1562231"/>
            <a:ext cx="5068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‘director’ feature from ‘crew’.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xmlns="" id="{2B47A8E9-5DF7-B641-B1BB-0DC961FE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390" y="-30110"/>
            <a:ext cx="6564610" cy="4477345"/>
          </a:xfrm>
          <a:prstGeom prst="rect">
            <a:avLst/>
          </a:prstGeom>
        </p:spPr>
      </p:pic>
      <p:pic>
        <p:nvPicPr>
          <p:cNvPr id="17410" name="Picture 2" descr="https://lh6.googleusercontent.com/1brhHOadee8Prrimm2ir78SEVoK9Rk7dbsJnYG9muhcDxhkEHDyDlf4s5xDyxkkIftHqrnhsLj2GWXHZegEqobUlwrIxLVQxkUXTZElv7NhfyJBhpRfYlHifqwyUSKdY_FKuQD3JrbI">
            <a:extLst>
              <a:ext uri="{FF2B5EF4-FFF2-40B4-BE49-F238E27FC236}">
                <a16:creationId xmlns:a16="http://schemas.microsoft.com/office/drawing/2014/main" xmlns="" id="{6C8856B6-7B70-144D-9B17-B67123CEA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 bwMode="auto">
          <a:xfrm>
            <a:off x="0" y="2464486"/>
            <a:ext cx="6023113" cy="43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8F2FD4-8DBD-6545-A000-2BC7B43C8EF7}"/>
              </a:ext>
            </a:extLst>
          </p:cNvPr>
          <p:cNvSpPr txBox="1"/>
          <p:nvPr/>
        </p:nvSpPr>
        <p:spPr>
          <a:xfrm>
            <a:off x="6096000" y="4494133"/>
            <a:ext cx="6096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top six production companies that involved in the movie.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other production companies that involved in the movie.</a:t>
            </a:r>
          </a:p>
          <a:p>
            <a:endParaRPr lang="en-US" dirty="0"/>
          </a:p>
        </p:txBody>
      </p:sp>
      <p:pic>
        <p:nvPicPr>
          <p:cNvPr id="11" name="Picture 10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DB12A213-370E-E149-8174-4990377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5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7045982" cy="520091"/>
            <a:chOff x="-12700" y="587118"/>
            <a:chExt cx="7045982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78556" y="600941"/>
              <a:ext cx="625472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Correlation between Variables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2" name="Picture 2" descr="https://lh6.googleusercontent.com/49xLE1bNR4ZULMg0-GT2Jqv82-dMcbCnRqyrLKal-aQHNkowQDY5rd0CTnU3BA094DlchOTpdutdrv9aBQ0BurmqUUodVD9V1gxWU4Y12aknFklPJFXdjsfLc4J-JK52emr8AR6LU6A">
            <a:extLst>
              <a:ext uri="{FF2B5EF4-FFF2-40B4-BE49-F238E27FC236}">
                <a16:creationId xmlns:a16="http://schemas.microsoft.com/office/drawing/2014/main" xmlns="" id="{925644E5-8302-6448-99ED-7FEAEF36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08" y="1223656"/>
            <a:ext cx="6905984" cy="56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9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960811" y="2976522"/>
            <a:ext cx="5641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 Regression Model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8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5C76A6D5-0396-DC4F-BD34-8B4D1CA24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2641459" cy="520091"/>
            <a:chOff x="-12700" y="587118"/>
            <a:chExt cx="2641459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1158227" y="600941"/>
              <a:ext cx="147053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Datasets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VIFs of predictors in our dataset are very small and less than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collinearity is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include 75% of the cleaned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data: include 25% of the cleaned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train models on training data and assess their performances using testing data.</a:t>
            </a:r>
          </a:p>
          <a:p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526A57E3-2667-CA43-9085-440ED364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4934072" cy="520091"/>
            <a:chOff x="-12700" y="587118"/>
            <a:chExt cx="4934072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36957" y="600941"/>
              <a:ext cx="418441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Stepwise selection using AIC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L1 regularization 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 predictors, large 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underlying assumptions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Corrective Measures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Transformation: Log, Box-cox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WLS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</a:p>
          <a:p>
            <a:endParaRPr lang="en-US" dirty="0"/>
          </a:p>
        </p:txBody>
      </p:sp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30239794-6CD1-1E4B-8A0B-CA42F292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920465" cy="520091"/>
            <a:chOff x="-12700" y="587118"/>
            <a:chExt cx="992046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84086" y="600941"/>
              <a:ext cx="922367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Model Selection (Stepwise)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9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model: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model has the smallest AIC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Vote_average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runtime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year + month + Documentary + Crime + Foreign + Adventure + Action + Comedy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Science.Fiction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Fantasy + Drama + Animation + Family + Horror + L4 (Russian) + L9 (Dutch) + L15 (English) + L50 (Cantonese) + L53 (Thai)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 predictors in total)</a:t>
            </a:r>
            <a:endParaRPr lang="en-US" dirty="0"/>
          </a:p>
        </p:txBody>
      </p:sp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293D5A47-02AE-4F4D-880F-833DB015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7223405" cy="520091"/>
            <a:chOff x="-12700" y="587118"/>
            <a:chExt cx="722340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01743" y="600941"/>
              <a:ext cx="650896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9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&amp; functional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Breusch-Pagan test against heteroskedasticity: 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= 0.000627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Test for Non-Constant Error Variance: 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= 0.010083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Durbin-Watson test: p-value = 0.626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and influential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Outlier Test：706, 2234, 2581, 357 are detected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Cook’s distance: 2244, 2132, 182 are highly influential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assumptions fail, except for uncorrelated error.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Need transformation!!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4.googleusercontent.com/Ahf2qv2C_3iEvNL7KrMmM98QJ3WYGoYlU1ojqGzPw2BVJd4dv1LUPeJtOc9gt2AXrQ5X0Orz6yp_ud0QrOVRjoranA8q3bZQkSydQxXfd9hUknYnFmrfx9vu1AplIKMC0zXU56vYi5s">
            <a:extLst>
              <a:ext uri="{FF2B5EF4-FFF2-40B4-BE49-F238E27FC236}">
                <a16:creationId xmlns:a16="http://schemas.microsoft.com/office/drawing/2014/main" xmlns="" id="{3CB8EA24-BA75-4C47-9893-7BCDD9AC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03" y="600941"/>
            <a:ext cx="4553097" cy="26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CAQ7VrTETrMFIQCOxRYWJiCTI4EWcB_SKv9tKA4p9tsSbpCrzg9q2S2DpB_8w9j9i1deDb92JvYOn5V7LdSKPRjgxN-7OhHbSYYJPfg9vvTVmjWeiqFmk3R_uQ7enKjxVQo89Q7TU9k">
            <a:extLst>
              <a:ext uri="{FF2B5EF4-FFF2-40B4-BE49-F238E27FC236}">
                <a16:creationId xmlns:a16="http://schemas.microsoft.com/office/drawing/2014/main" xmlns="" id="{66D768D5-20FE-A849-BC78-674AC61B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03" y="3566666"/>
            <a:ext cx="4532340" cy="26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D67D1800-DFB5-A645-AEB3-28102DB87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262407" cy="520091"/>
            <a:chOff x="-12700" y="587118"/>
            <a:chExt cx="9262407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19138" y="600941"/>
              <a:ext cx="863056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Weighted Least Squares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C56B1012-D0BC-6843-BA35-FF0D96CA6B17}"/>
                  </a:ext>
                </a:extLst>
              </p:cNvPr>
              <p:cNvSpPr txBox="1"/>
              <p:nvPr/>
            </p:nvSpPr>
            <p:spPr>
              <a:xfrm>
                <a:off x="381000" y="1457325"/>
                <a:ext cx="11063289" cy="4817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suggested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heterskedasticity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)= </m:t>
                      </m:r>
                      <m:sSubSup>
                        <m:sSub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fitted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OLS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heteroscedasticity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1. 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Regress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absolute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residuals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against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fitted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2. 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Get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fitted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values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denote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them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new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3. 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weight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≈ 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fit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WLS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WX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WY</m:t>
                      </m:r>
                    </m:oMath>
                  </m:oMathPara>
                </a14:m>
                <a:endParaRPr lang="en-US" sz="2000" dirty="0"/>
              </a:p>
              <a:p>
                <a:pPr lvl="2"/>
                <a:endParaRPr lang="en-US" dirty="0"/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 “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metaphone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shape, this indicates a possible solution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calculating weights in WLS.</a:t>
                </a:r>
              </a:p>
              <a:p>
                <a:pPr lvl="2"/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6B1012-D0BC-6843-BA35-FF0D96CA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57325"/>
                <a:ext cx="11063289" cy="4817409"/>
              </a:xfrm>
              <a:prstGeom prst="rect">
                <a:avLst/>
              </a:prstGeom>
              <a:blipFill>
                <a:blip r:embed="rId2"/>
                <a:stretch>
                  <a:fillRect l="-459" t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08B8FC44-803E-874E-A7FD-D7937989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7" r="53947" b="53296"/>
          <a:stretch/>
        </p:blipFill>
        <p:spPr>
          <a:xfrm>
            <a:off x="6737684" y="2858818"/>
            <a:ext cx="5454316" cy="3243289"/>
          </a:xfrm>
          <a:prstGeom prst="rect">
            <a:avLst/>
          </a:prstGeom>
        </p:spPr>
      </p:pic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2F66A44F-BB47-D342-ADED-B8C037383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48199" y="1572808"/>
            <a:ext cx="4447799" cy="830997"/>
            <a:chOff x="2015383" y="1928500"/>
            <a:chExt cx="4447799" cy="830997"/>
          </a:xfrm>
        </p:grpSpPr>
        <p:sp>
          <p:nvSpPr>
            <p:cNvPr id="2" name="Text Placeholder 3"/>
            <p:cNvSpPr txBox="1">
              <a:spLocks/>
            </p:cNvSpPr>
            <p:nvPr/>
          </p:nvSpPr>
          <p:spPr>
            <a:xfrm>
              <a:off x="2015383" y="1928500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3743397" cy="754053"/>
              <a:chOff x="2948385" y="1921931"/>
              <a:chExt cx="3743397" cy="7540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3743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Overview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0" y="2417687"/>
            <a:ext cx="4365570" cy="830997"/>
            <a:chOff x="3609974" y="2795249"/>
            <a:chExt cx="4365570" cy="830997"/>
          </a:xfrm>
        </p:grpSpPr>
        <p:sp>
          <p:nvSpPr>
            <p:cNvPr id="3" name="Text Placeholder 3"/>
            <p:cNvSpPr txBox="1">
              <a:spLocks/>
            </p:cNvSpPr>
            <p:nvPr/>
          </p:nvSpPr>
          <p:spPr>
            <a:xfrm>
              <a:off x="3609974" y="2795249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79416" y="2814671"/>
              <a:ext cx="3596128" cy="754053"/>
              <a:chOff x="2948385" y="1921931"/>
              <a:chExt cx="3596128" cy="75405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48385" y="2214319"/>
                <a:ext cx="3596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Exploratory Data Analysis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21931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Two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5" y="3262566"/>
            <a:ext cx="4145480" cy="830997"/>
            <a:chOff x="5197219" y="3606824"/>
            <a:chExt cx="4145480" cy="830997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5197219" y="3606824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0" y="3626246"/>
              <a:ext cx="3376039" cy="754053"/>
              <a:chOff x="2948384" y="1921931"/>
              <a:chExt cx="3376039" cy="75405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4" y="2214319"/>
                <a:ext cx="3376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Linear Regression Model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2193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Three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196196" y="4107445"/>
            <a:ext cx="3373100" cy="830997"/>
            <a:chOff x="6781706" y="4603606"/>
            <a:chExt cx="3373100" cy="830997"/>
          </a:xfrm>
        </p:grpSpPr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2603658" cy="754053"/>
              <a:chOff x="2948385" y="1921931"/>
              <a:chExt cx="2603658" cy="7540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260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Non-Linear Model 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59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1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5">
            <a:extLst>
              <a:ext uri="{FF2B5EF4-FFF2-40B4-BE49-F238E27FC236}">
                <a16:creationId xmlns:a16="http://schemas.microsoft.com/office/drawing/2014/main" xmlns="" id="{9B917A17-FE82-534F-BD55-880EA082B50C}"/>
              </a:ext>
            </a:extLst>
          </p:cNvPr>
          <p:cNvSpPr txBox="1"/>
          <p:nvPr/>
        </p:nvSpPr>
        <p:spPr>
          <a:xfrm>
            <a:off x="4544291" y="492151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xmlns="" id="{37FB1B2E-CCB7-A645-BD33-BDFE3C7FB520}"/>
              </a:ext>
            </a:extLst>
          </p:cNvPr>
          <p:cNvCxnSpPr>
            <a:cxnSpLocks/>
          </p:cNvCxnSpPr>
          <p:nvPr/>
        </p:nvCxnSpPr>
        <p:spPr>
          <a:xfrm>
            <a:off x="8076342" y="5715000"/>
            <a:ext cx="0" cy="1143000"/>
          </a:xfrm>
          <a:prstGeom prst="line">
            <a:avLst/>
          </a:prstGeom>
          <a:ln>
            <a:solidFill>
              <a:srgbClr val="76D6FF">
                <a:alpha val="72157"/>
              </a:srgbClr>
            </a:solidFill>
            <a:head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组合 44">
            <a:extLst>
              <a:ext uri="{FF2B5EF4-FFF2-40B4-BE49-F238E27FC236}">
                <a16:creationId xmlns:a16="http://schemas.microsoft.com/office/drawing/2014/main" xmlns="" id="{9A10B6C0-ED66-424A-AD13-78F74499CC5A}"/>
              </a:ext>
            </a:extLst>
          </p:cNvPr>
          <p:cNvGrpSpPr/>
          <p:nvPr/>
        </p:nvGrpSpPr>
        <p:grpSpPr>
          <a:xfrm>
            <a:off x="7737096" y="4917960"/>
            <a:ext cx="2407790" cy="830997"/>
            <a:chOff x="6781706" y="4603606"/>
            <a:chExt cx="2407790" cy="830997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xmlns="" id="{8BCECBEC-CBA6-DB4C-8C15-5DB8B42E1A66}"/>
                </a:ext>
              </a:extLst>
            </p:cNvPr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76D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6D6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组合 41">
              <a:extLst>
                <a:ext uri="{FF2B5EF4-FFF2-40B4-BE49-F238E27FC236}">
                  <a16:creationId xmlns:a16="http://schemas.microsoft.com/office/drawing/2014/main" xmlns="" id="{067AB2C5-D577-1D42-BC5E-BCA3818B2040}"/>
                </a:ext>
              </a:extLst>
            </p:cNvPr>
            <p:cNvGrpSpPr/>
            <p:nvPr/>
          </p:nvGrpSpPr>
          <p:grpSpPr>
            <a:xfrm>
              <a:off x="7551148" y="4623028"/>
              <a:ext cx="1638348" cy="754053"/>
              <a:chOff x="2948385" y="1921931"/>
              <a:chExt cx="1638348" cy="754053"/>
            </a:xfrm>
          </p:grpSpPr>
          <p:sp>
            <p:nvSpPr>
              <p:cNvPr id="51" name="文本框 42">
                <a:extLst>
                  <a:ext uri="{FF2B5EF4-FFF2-40B4-BE49-F238E27FC236}">
                    <a16:creationId xmlns:a16="http://schemas.microsoft.com/office/drawing/2014/main" xmlns="" id="{0D980BE5-2C6B-6B42-AB69-A06EC15EDAF5}"/>
                  </a:ext>
                </a:extLst>
              </p:cNvPr>
              <p:cNvSpPr txBox="1"/>
              <p:nvPr/>
            </p:nvSpPr>
            <p:spPr>
              <a:xfrm>
                <a:off x="2948385" y="2214319"/>
                <a:ext cx="1638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Conclusion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43">
                <a:extLst>
                  <a:ext uri="{FF2B5EF4-FFF2-40B4-BE49-F238E27FC236}">
                    <a16:creationId xmlns:a16="http://schemas.microsoft.com/office/drawing/2014/main" xmlns="" id="{75275323-FAF9-1541-93DC-CDF420D88443}"/>
                  </a:ext>
                </a:extLst>
              </p:cNvPr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Five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904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7223405" cy="520091"/>
            <a:chOff x="-12700" y="587118"/>
            <a:chExt cx="722340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01743" y="600941"/>
              <a:ext cx="650896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31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extreme points and fit WLS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after building WLS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&amp; functional form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0.5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Test for Non-Constant Error Variance: p-value = 0.61733 &gt; 0.05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error variances look constant from residuals vs fitted value plot.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error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Durbin-Watson test: p-value = 0.982 &gt; 0.05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and influential points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Outlier Test: Only “2842” is detected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Cook’s distance: No influential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Assumptions hold!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lh4.googleusercontent.com/RTyRsy7OGEvIVleh9YJwRkUIB5Nu1uNeDtv2_u0gzvkYCLYfV5skgBq6iB5uSUXkD3FdETo1T073K2QTeUkp2OESwFzngCUCOOx_7fpEZR0PFG2pGUi7sA-8bRtXxv8TLUxFK9keD54">
            <a:extLst>
              <a:ext uri="{FF2B5EF4-FFF2-40B4-BE49-F238E27FC236}">
                <a16:creationId xmlns:a16="http://schemas.microsoft.com/office/drawing/2014/main" xmlns="" id="{0500FD1D-B309-E84D-80A7-BD8E23F6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24" y="587118"/>
            <a:ext cx="4186976" cy="26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QzSibgNChimjuOTBRla_O7iaBZvtVA8ZMirHShEgmtUCRyk4H_7HPjGrFnlIuc8Oc5FS9GiDIq9T5nl0_plrkJWwXefhy7ETMsebQ6I0p5Q4lQOX9pxGcG6AxT5s1rYhbhKlu-2E6HA">
            <a:extLst>
              <a:ext uri="{FF2B5EF4-FFF2-40B4-BE49-F238E27FC236}">
                <a16:creationId xmlns:a16="http://schemas.microsoft.com/office/drawing/2014/main" xmlns="" id="{702115C1-0700-2F48-AC97-0CFBCA9B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24" y="4093811"/>
            <a:ext cx="4186976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7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314368" cy="520091"/>
            <a:chOff x="-12700" y="587118"/>
            <a:chExt cx="9314368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524650" y="600941"/>
              <a:ext cx="877701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</a:t>
              </a:r>
              <a:r>
                <a:rPr lang="en-US" altLang="zh-CN" sz="320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 – Model Selection (LASSO)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Variables: runtime,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year, month, Documentary, Crime, Foreign,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Adventure,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Action, Comedy,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Science.Fiction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Romance, Fantasy, Drama, Animation, Family, Horror, L4,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L9,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L15,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L50,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L53,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predictors in total)</a:t>
            </a:r>
          </a:p>
        </p:txBody>
      </p:sp>
      <p:pic>
        <p:nvPicPr>
          <p:cNvPr id="5122" name="Picture 2" descr="https://lh5.googleusercontent.com/FrXfrpcXnfqreG9EagjIR4I6Qm7vv1p3ZDT8EmekwdqsYBxh7Hyc9GCpBihViz3GAgmzwrZsNAWyymlkk6yU9bPzb7LAF4hd0FArKMgEdyyS17arBpHOW4fsPLGNo3thcfwSu5MHZ9M">
            <a:extLst>
              <a:ext uri="{FF2B5EF4-FFF2-40B4-BE49-F238E27FC236}">
                <a16:creationId xmlns:a16="http://schemas.microsoft.com/office/drawing/2014/main" xmlns="" id="{960F1862-7115-DF44-9799-3E7C1AE4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69" y="3172639"/>
            <a:ext cx="5726040" cy="35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48D48D9F-795D-7845-86BD-FD33DB3F3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11618699" cy="520091"/>
            <a:chOff x="-12700" y="587118"/>
            <a:chExt cx="11618699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567528" y="600941"/>
              <a:ext cx="110384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 &amp; Weighted Least Squares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and Uncorrelated errors hold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 and Homoscedasticity are violated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extreme points are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Log, Box-cox can’t solve for unequal error variance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Assumptions hold!</a:t>
            </a:r>
          </a:p>
        </p:txBody>
      </p:sp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48D48D9F-795D-7845-86BD-FD33DB3F3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8166121" cy="520091"/>
            <a:chOff x="-12700" y="587118"/>
            <a:chExt cx="8166121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94712" y="600941"/>
              <a:ext cx="745870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Ridge Regression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C56B1012-D0BC-6843-BA35-FF0D96CA6B17}"/>
                  </a:ext>
                </a:extLst>
              </p:cNvPr>
              <p:cNvSpPr txBox="1"/>
              <p:nvPr/>
            </p:nvSpPr>
            <p:spPr>
              <a:xfrm>
                <a:off x="381000" y="1457325"/>
                <a:ext cx="11063289" cy="337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 is aimed to minimize: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b="0" i="1" baseline="30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 does not have the function of variable selection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of the assumptions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Linearity and Uncorrelated errors hold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Normality need not be assumed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Homoscedasticity are violated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ridge on the predictors selected by LASSO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6B1012-D0BC-6843-BA35-FF0D96CA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57325"/>
                <a:ext cx="11063289" cy="3375539"/>
              </a:xfrm>
              <a:prstGeom prst="rect">
                <a:avLst/>
              </a:prstGeom>
              <a:blipFill>
                <a:blip r:embed="rId2"/>
                <a:stretch>
                  <a:fillRect l="-459" t="-8989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lh5.googleusercontent.com/40qTzAbtY2EGM6IbFu25j3emk_t741yFMS2ObB9ETzEQp8SrSR6_ShZxALGaVTS0D5wX9wbrx7pQYARLLAb6OAo53Gdj5lCaLTdIil4BqxuDIwsDk3ynE0HKR0kPV79YS09PjTSO-Y4">
            <a:extLst>
              <a:ext uri="{FF2B5EF4-FFF2-40B4-BE49-F238E27FC236}">
                <a16:creationId xmlns:a16="http://schemas.microsoft.com/office/drawing/2014/main" xmlns="" id="{A54F0501-56C5-054C-B780-ADDF40EF6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r="6250" b="5281"/>
          <a:stretch/>
        </p:blipFill>
        <p:spPr bwMode="auto">
          <a:xfrm>
            <a:off x="5769302" y="3049388"/>
            <a:ext cx="6422697" cy="33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7A7BEA8E-D678-CC44-B9F4-7D936B626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438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Non-Linear Model 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3698F2E8-53AF-9944-BD52-2D4B1AC4D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575086" cy="520091"/>
            <a:chOff x="-12700" y="587118"/>
            <a:chExt cx="3575086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673775" y="600252"/>
              <a:ext cx="288861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402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Tree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5BBA41E4-63B6-8549-8589-B4535C39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7257010" cy="520091"/>
            <a:chOff x="-12700" y="587118"/>
            <a:chExt cx="7257010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77796" y="600941"/>
              <a:ext cx="6466514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Simple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Tree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Depth: 8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 20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CP: 1%</a:t>
            </a:r>
          </a:p>
        </p:txBody>
      </p:sp>
      <p:pic>
        <p:nvPicPr>
          <p:cNvPr id="9218" name="Picture 2" descr="https://lh6.googleusercontent.com/EAOFEpov4kGBzJ1YEdgBATlIAWGeA5W-3kbJj3HNvEfPRq8dJww0JXjKV8oXuny-hUOnMN4Eu5SXvY8rnqAVvgXFitNcMjmk9N5hJaUYGylZsKRpXBYQNrnUtnxU7iTbnYxXlHaO5yU">
            <a:extLst>
              <a:ext uri="{FF2B5EF4-FFF2-40B4-BE49-F238E27FC236}">
                <a16:creationId xmlns:a16="http://schemas.microsoft.com/office/drawing/2014/main" xmlns="" id="{7362E0B7-9E83-EE4E-8707-502C8909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t="10761" r="10688" b="23041"/>
          <a:stretch/>
        </p:blipFill>
        <p:spPr bwMode="auto">
          <a:xfrm>
            <a:off x="3575086" y="1457325"/>
            <a:ext cx="8229601" cy="45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C6015468-2E03-5143-A790-4E812AE99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598007" cy="520091"/>
            <a:chOff x="-12700" y="587118"/>
            <a:chExt cx="6598007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30947" y="600941"/>
              <a:ext cx="585436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Random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Forest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150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https://lh6.googleusercontent.com/aP59niz7S_CewCbRQxjhjMgjMuQGQW6ZMNK2gYM0eNbbK0F7R-o93RyJGU8oK2WITLqjES_8LR8EdVxv7Qu2krTIVGYE1UatsUs9EN_lFDjz6G7Jlz55FVGtqM8u5d7J5-Z_o6Mfq8U">
            <a:extLst>
              <a:ext uri="{FF2B5EF4-FFF2-40B4-BE49-F238E27FC236}">
                <a16:creationId xmlns:a16="http://schemas.microsoft.com/office/drawing/2014/main" xmlns="" id="{02D82D15-0058-1743-9E2D-369C4BDE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94" y="1224529"/>
            <a:ext cx="3942631" cy="26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ZprsY67oH4wVieUHyNnDTiQ7vm2nKFff3Xjehh8pJDhkMdQrAqK_mGt8vvUbBwrD1at0B2OxqLYExWKDp_OmUIosmSLfaETUokBmPe2ARk8q_braleBGZETooAkpXM6O8yh7SJN1szw">
            <a:extLst>
              <a:ext uri="{FF2B5EF4-FFF2-40B4-BE49-F238E27FC236}">
                <a16:creationId xmlns:a16="http://schemas.microsoft.com/office/drawing/2014/main" xmlns="" id="{DBACCC6E-90FF-A34D-A37E-E4EE2327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92" y="4236302"/>
            <a:ext cx="3733933" cy="26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4.googleusercontent.com/I97lkc_USdFCGvD5LXgbLxO2bdrwccFXvO2Szt4z8XdghfyQ74EcuQjinWq_iXiNfwTmnMgJJAkOjPT-dQwOO2Zh-KuQutAFrBzKeeJhfTFITxZVcQSf7OIiWH4o2mLbf0N3AJD7mO0">
            <a:extLst>
              <a:ext uri="{FF2B5EF4-FFF2-40B4-BE49-F238E27FC236}">
                <a16:creationId xmlns:a16="http://schemas.microsoft.com/office/drawing/2014/main" xmlns="" id="{F334DBB9-35F1-594B-9437-4600E417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" y="4699804"/>
            <a:ext cx="6777469" cy="9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884AF5B8-D780-E24C-B878-328E496C0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6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598007" cy="520091"/>
            <a:chOff x="-12700" y="587118"/>
            <a:chExt cx="6598007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30947" y="600941"/>
              <a:ext cx="585436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Random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Forest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266" name="Picture 2" descr="https://lh5.googleusercontent.com/dmI4ZLcwKpPa_XemUqFxMsk7P7iJLb9FF0xTOH8NjPgexVw9-ZFj9rffTaIajPNixjyWq7Plh_MkYkGE1Vh35IhFi6chHXkvxLTwnAaymFMyKEzyI1f1vzubIGDYp6HcPVgPko34wOk">
            <a:extLst>
              <a:ext uri="{FF2B5EF4-FFF2-40B4-BE49-F238E27FC236}">
                <a16:creationId xmlns:a16="http://schemas.microsoft.com/office/drawing/2014/main" xmlns="" id="{AE5C9E57-BD37-CE41-B183-7A61BF92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668379"/>
            <a:ext cx="10248959" cy="51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8BDA5-786D-B24F-8C67-CEC3E403BF6A}"/>
              </a:ext>
            </a:extLst>
          </p:cNvPr>
          <p:cNvSpPr txBox="1"/>
          <p:nvPr/>
        </p:nvSpPr>
        <p:spPr>
          <a:xfrm>
            <a:off x="4050326" y="1206714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https://lh4.googleusercontent.com/C8awBHVqRP4MGj3yxjJRCbn_3-bGjBRuBcf7TXJ5JF8rgjM-3kscuY4hRLQmywISXAe3nCL_3lbugh8daVGZdaVvv8WhTyT4d3bbr857oxAq2VZQAoMFt3kbmjtdhsZvqdTJT2zFL3s">
            <a:extLst>
              <a:ext uri="{FF2B5EF4-FFF2-40B4-BE49-F238E27FC236}">
                <a16:creationId xmlns:a16="http://schemas.microsoft.com/office/drawing/2014/main" xmlns="" id="{603AFF5D-A4D5-3844-B684-A9A63B00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62" y="1812758"/>
            <a:ext cx="2002099" cy="41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23D10391-746F-784C-921B-06BEB2084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5488832" cy="520091"/>
            <a:chOff x="-12700" y="587118"/>
            <a:chExt cx="5488832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49261" y="600941"/>
              <a:ext cx="47268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 err="1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XGBoost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lh6.googleusercontent.com/l6g8eA-3gPPreSQuOZDWqALcj94mWZoMjizpdZIXZTRbxJw7x-OAtuj1ptL0e01RzKUHfGmWbHBgpEE-jVtaJPkqxVB11jIPOitnyg8Z8hHRjSycpPaWzPdmqg805u_GIsfbW2cj66c">
            <a:extLst>
              <a:ext uri="{FF2B5EF4-FFF2-40B4-BE49-F238E27FC236}">
                <a16:creationId xmlns:a16="http://schemas.microsoft.com/office/drawing/2014/main" xmlns="" id="{D9B87E7C-9F0B-D546-A024-2B9DF2AF6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4" y="3852206"/>
            <a:ext cx="4927358" cy="300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4.googleusercontent.com/KZ8kCqmqeV2hFwkf9ggXJV9cjjXGv1X7SwgGX0x-_lYfm8kP-Gmjfiak9ZbMiJrIvP7KCAyOPseMsAfPQddnXd5mm_y9uE5ADlFwus_uv101JJIoi6WacN7FnQxF6_pPMwfsOMohLZo">
            <a:extLst>
              <a:ext uri="{FF2B5EF4-FFF2-40B4-BE49-F238E27FC236}">
                <a16:creationId xmlns:a16="http://schemas.microsoft.com/office/drawing/2014/main" xmlns="" id="{0E28F65C-FF39-4E40-9398-24D11309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52205"/>
            <a:ext cx="4686815" cy="300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7B26CA7E-0B2E-6540-A0AD-2E407619E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5815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5D29601A-28EA-F844-9D00-A9DA126C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2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034264" cy="520091"/>
            <a:chOff x="-12700" y="587118"/>
            <a:chExt cx="6034264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294693" y="600941"/>
              <a:ext cx="47268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 err="1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XGBoost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8BDA5-786D-B24F-8C67-CEC3E403BF6A}"/>
              </a:ext>
            </a:extLst>
          </p:cNvPr>
          <p:cNvSpPr txBox="1"/>
          <p:nvPr/>
        </p:nvSpPr>
        <p:spPr>
          <a:xfrm>
            <a:off x="4050326" y="1206714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https://lh3.googleusercontent.com/aLy6gg82u_faViw0aDa1O2v9y0BuS918IC-BMe2HlX2mCEti2ToVdh1OduLm5ja7_d1UsNFO49OvEyBXDF11i81Uty-n0zPmYXHhul0ZxqQIuBoqMvlR9eD91ywkEAS42I4sGTfeJHo">
            <a:extLst>
              <a:ext uri="{FF2B5EF4-FFF2-40B4-BE49-F238E27FC236}">
                <a16:creationId xmlns:a16="http://schemas.microsoft.com/office/drawing/2014/main" xmlns="" id="{53D48BB7-DC54-FE43-82C5-81E47997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592877"/>
            <a:ext cx="10669170" cy="52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uKTyf20zK_u64wsgGhLh93ndFMPhTHqYlCSEmy0SsQLDTF_4All7QKk4gNSAGM-HHHgYSfh2kGJ5UDcyfFp6yUoacxcRvVa2PgkWvadz5Kd8I-PARdSIPiOCncDToYU8bw6a8IJ1wjY">
            <a:extLst>
              <a:ext uri="{FF2B5EF4-FFF2-40B4-BE49-F238E27FC236}">
                <a16:creationId xmlns:a16="http://schemas.microsoft.com/office/drawing/2014/main" xmlns="" id="{0F6AA524-46E2-BC45-BF4D-30F3B831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68" y="1757764"/>
            <a:ext cx="1793708" cy="40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45B0998A-AF93-2447-A7E1-15112B3C2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2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420368" cy="520091"/>
            <a:chOff x="-12700" y="587118"/>
            <a:chExt cx="3420368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693015" y="600941"/>
              <a:ext cx="2714653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Neural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Network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specification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hidden dense layers followed by dropout layers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neurons each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https://lh5.googleusercontent.com/zPSV64h0LE9ybodge9I5lpdkQ_h2GMKH_4PYGCO9BJalY-omNu1BMBO_YN8PmPunrZxUkFsbp15WiauMiHPiPjT6m8-dbGrvLjU0cjViaJBpg8PpnXyvt8pnKaeR61Ph4rpLFIk2BWk">
            <a:extLst>
              <a:ext uri="{FF2B5EF4-FFF2-40B4-BE49-F238E27FC236}">
                <a16:creationId xmlns:a16="http://schemas.microsoft.com/office/drawing/2014/main" xmlns="" id="{CB3E128E-CEE0-8147-B657-DEA4BC6E4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/>
          <a:stretch/>
        </p:blipFill>
        <p:spPr bwMode="auto">
          <a:xfrm>
            <a:off x="705715" y="3503622"/>
            <a:ext cx="9985542" cy="33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A138FD5D-03DB-214C-8B45-6D675BAF2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1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547672" cy="520091"/>
            <a:chOff x="-12700" y="587118"/>
            <a:chExt cx="3547672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820319" y="600941"/>
              <a:ext cx="2714653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Neural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Network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1" y="1457325"/>
            <a:ext cx="5715000" cy="13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without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verfitting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https://lh5.googleusercontent.com/blEerl04KHpmgjwged3uVylPYVUUGWKvxXQnxkg8BnXmGcM3Y_21GHBIKhUDlNQDNri1Tyf_VBshEJPTYYwK25aswz8vuYW3gS9-rI7wB4k0BxqA6hoJskphKoleteXioefRKALEXd4">
            <a:extLst>
              <a:ext uri="{FF2B5EF4-FFF2-40B4-BE49-F238E27FC236}">
                <a16:creationId xmlns:a16="http://schemas.microsoft.com/office/drawing/2014/main" xmlns="" id="{C6C21F68-B6C6-4A44-8BF9-C394181D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9" y="2509974"/>
            <a:ext cx="4492960" cy="43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6C04E8-13FE-3F48-AD72-1107E72EE781}"/>
              </a:ext>
            </a:extLst>
          </p:cNvPr>
          <p:cNvSpPr txBox="1"/>
          <p:nvPr/>
        </p:nvSpPr>
        <p:spPr>
          <a:xfrm>
            <a:off x="6096000" y="1457325"/>
            <a:ext cx="5715000" cy="205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 regularization (dropout)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improvement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persists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error similar to that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 descr="https://lh3.googleusercontent.com/3rguSoGaEppGilZ0QU827JC6tMiX4CoTSb8o4tmIo6-peIntBtsUXnd8jtnPw5Sl7YlV30wiuBIL0HnkLkID4EVhD1i9CFUbjKOgrAXWVaRTIw4MCqVQ1KsW-8oeg9eTFCPQmWgDjc8">
            <a:extLst>
              <a:ext uri="{FF2B5EF4-FFF2-40B4-BE49-F238E27FC236}">
                <a16:creationId xmlns:a16="http://schemas.microsoft.com/office/drawing/2014/main" xmlns="" id="{624A4EF0-E2BA-8F4B-A2A1-8DA71FEC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64" y="3124581"/>
            <a:ext cx="3862890" cy="37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3471604-0834-BD40-BDEF-C9474224C17B}"/>
              </a:ext>
            </a:extLst>
          </p:cNvPr>
          <p:cNvCxnSpPr/>
          <p:nvPr/>
        </p:nvCxnSpPr>
        <p:spPr>
          <a:xfrm>
            <a:off x="5791200" y="1457325"/>
            <a:ext cx="0" cy="5413088"/>
          </a:xfrm>
          <a:prstGeom prst="line">
            <a:avLst/>
          </a:prstGeom>
          <a:ln>
            <a:solidFill>
              <a:srgbClr val="94C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B0B3FB56-6762-4C42-A6DC-746B3AF20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76D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76D6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Five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76D6FF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75F4E972-CD18-3E4A-B887-8F00BB38D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3319"/>
            <a:ext cx="4094781" cy="523890"/>
            <a:chOff x="-12700" y="583319"/>
            <a:chExt cx="4094781" cy="523890"/>
          </a:xfrm>
        </p:grpSpPr>
        <p:sp>
          <p:nvSpPr>
            <p:cNvPr id="17" name="文本框 16"/>
            <p:cNvSpPr txBox="1"/>
            <p:nvPr/>
          </p:nvSpPr>
          <p:spPr>
            <a:xfrm>
              <a:off x="735010" y="583319"/>
              <a:ext cx="33470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 Comparison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DD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12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(MAPE)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766FF88C-EC6C-3E47-BEAE-4B96A8E37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2B2DEA8-6AE1-714C-ACFC-4942431F8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92959"/>
              </p:ext>
            </p:extLst>
          </p:nvPr>
        </p:nvGraphicFramePr>
        <p:xfrm>
          <a:off x="747710" y="2212056"/>
          <a:ext cx="7193132" cy="3962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920373">
                  <a:extLst>
                    <a:ext uri="{9D8B030D-6E8A-4147-A177-3AD203B41FA5}">
                      <a16:colId xmlns:a16="http://schemas.microsoft.com/office/drawing/2014/main" xmlns="" val="2493786844"/>
                    </a:ext>
                  </a:extLst>
                </a:gridCol>
                <a:gridCol w="3272759">
                  <a:extLst>
                    <a:ext uri="{9D8B030D-6E8A-4147-A177-3AD203B41FA5}">
                      <a16:colId xmlns:a16="http://schemas.microsoft.com/office/drawing/2014/main" xmlns="" val="1562226267"/>
                    </a:ext>
                  </a:extLst>
                </a:gridCol>
              </a:tblGrid>
              <a:tr h="465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Error (in %)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6261095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Least Square (AIC)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8.37%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119701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8.38%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447815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Least Square (LASSO)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13.43%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535071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 Model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9.60%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5302152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8.21%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7462968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7.83%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87111799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8.21%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3869331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880E1E2-A492-D341-AE89-31928843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239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830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2682403" cy="520091"/>
            <a:chOff x="-12700" y="587118"/>
            <a:chExt cx="2682403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813426" y="600941"/>
              <a:ext cx="185627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Conclusion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DD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43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 model based on MAPE measurement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learn complex non-linear decision boundaries via boosting.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optimized for sparse input.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an additional custom regularization term in the objective function, which helps prevent overfitting.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Study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models back to the real world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different testing data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upcoming movies’ vote average, find prediction accuracies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 released in November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766FF88C-EC6C-3E47-BEAE-4B96A8E37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880E1E2-A492-D341-AE89-31928843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239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77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67046FB3-04C1-794D-9498-A8DCA996B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26" b="34803"/>
          <a:stretch/>
        </p:blipFill>
        <p:spPr>
          <a:xfrm>
            <a:off x="374225" y="4011351"/>
            <a:ext cx="2047568" cy="61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4F264A-637E-6847-AB60-E1DA9D672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72418"/>
          <a:stretch/>
        </p:blipFill>
        <p:spPr>
          <a:xfrm>
            <a:off x="10510486" y="2415796"/>
            <a:ext cx="1023705" cy="1013203"/>
          </a:xfrm>
          <a:prstGeom prst="rect">
            <a:avLst/>
          </a:prstGeom>
        </p:spPr>
      </p:pic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D3C41F0F-AB58-DE43-8C72-E38A376F7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24" r="26483" b="21190"/>
          <a:stretch/>
        </p:blipFill>
        <p:spPr>
          <a:xfrm>
            <a:off x="4307172" y="1469580"/>
            <a:ext cx="1413384" cy="1412837"/>
          </a:xfrm>
          <a:prstGeom prst="rect">
            <a:avLst/>
          </a:prstGeom>
        </p:spPr>
      </p:pic>
      <p:pic>
        <p:nvPicPr>
          <p:cNvPr id="3" name="Picture 2" descr="A sign in the dark&#13;&#10;&#13;&#10;Description automatically generated">
            <a:extLst>
              <a:ext uri="{FF2B5EF4-FFF2-40B4-BE49-F238E27FC236}">
                <a16:creationId xmlns:a16="http://schemas.microsoft.com/office/drawing/2014/main" xmlns="" id="{B1DBFA6E-D847-4840-A056-29A2390EA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159" y="1992705"/>
            <a:ext cx="2069129" cy="1112157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AD013C8-825A-8B46-8171-F379BE1A8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05" y="595292"/>
            <a:ext cx="3217333" cy="2954096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:a16="http://schemas.microsoft.com/office/drawing/2014/main" xmlns="" id="{7EA1A4DB-88FE-1843-8FF3-799EDABBF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111" r="90000">
                        <a14:foregroundMark x1="3111" y1="36053" x2="3111" y2="36053"/>
                        <a14:foregroundMark x1="74556" y1="10263" x2="74556" y2="10263"/>
                        <a14:foregroundMark x1="88333" y1="15263" x2="88333" y2="15263"/>
                        <a14:foregroundMark x1="46444" y1="33947" x2="46444" y2="33947"/>
                        <a14:foregroundMark x1="52111" y1="34474" x2="52111" y2="34474"/>
                        <a14:foregroundMark x1="50000" y1="61579" x2="50000" y2="61579"/>
                        <a14:foregroundMark x1="43111" y1="45789" x2="43111" y2="45789"/>
                        <a14:foregroundMark x1="35667" y1="42368" x2="35667" y2="42368"/>
                        <a14:foregroundMark x1="27556" y1="41316" x2="27556" y2="41316"/>
                        <a14:foregroundMark x1="19222" y1="46842" x2="19222" y2="46842"/>
                        <a14:foregroundMark x1="11889" y1="46842" x2="11889" y2="46842"/>
                        <a14:foregroundMark x1="6889" y1="45789" x2="6889" y2="45789"/>
                        <a14:foregroundMark x1="9000" y1="61579" x2="9000" y2="61579"/>
                        <a14:foregroundMark x1="12111" y1="65526" x2="12111" y2="65526"/>
                        <a14:foregroundMark x1="15000" y1="63684" x2="15000" y2="63684"/>
                        <a14:foregroundMark x1="15444" y1="65000" x2="15444" y2="65000"/>
                        <a14:foregroundMark x1="24556" y1="62105" x2="24556" y2="62105"/>
                        <a14:foregroundMark x1="29333" y1="63684" x2="29333" y2="63684"/>
                        <a14:foregroundMark x1="38111" y1="66053" x2="38111" y2="66053"/>
                        <a14:foregroundMark x1="44000" y1="63158" x2="44000" y2="63158"/>
                        <a14:foregroundMark x1="74111" y1="60263" x2="74111" y2="60263"/>
                        <a14:foregroundMark x1="74333" y1="59737" x2="74333" y2="59737"/>
                        <a14:foregroundMark x1="74556" y1="58421" x2="74556" y2="58421"/>
                        <a14:foregroundMark x1="77333" y1="32105" x2="77333" y2="32105"/>
                        <a14:foregroundMark x1="68778" y1="21316" x2="68778" y2="21316"/>
                        <a14:foregroundMark x1="65000" y1="34211" x2="65000" y2="34211"/>
                        <a14:foregroundMark x1="87778" y1="33947" x2="87778" y2="33947"/>
                        <a14:foregroundMark x1="84667" y1="22105" x2="84667" y2="22105"/>
                        <a14:foregroundMark x1="80111" y1="42368" x2="80111" y2="42368"/>
                        <a14:foregroundMark x1="80111" y1="35263" x2="80111" y2="35263"/>
                        <a14:foregroundMark x1="74222" y1="28684" x2="74222" y2="28684"/>
                        <a14:foregroundMark x1="75111" y1="19211" x2="75111" y2="19211"/>
                        <a14:foregroundMark x1="77444" y1="22105" x2="77444" y2="22105"/>
                        <a14:foregroundMark x1="74000" y1="33158" x2="74000" y2="33158"/>
                        <a14:foregroundMark x1="74222" y1="42895" x2="74222" y2="42895"/>
                        <a14:foregroundMark x1="74222" y1="47368" x2="74222" y2="47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404" y="541864"/>
            <a:ext cx="2026839" cy="8563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A059274-2834-1E4D-B602-79180B129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83" y="3241875"/>
            <a:ext cx="2069129" cy="1938217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111B9F3-280A-F943-B1B3-90A30F313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5281" y="336377"/>
            <a:ext cx="2636031" cy="17595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D1889AB-5A40-CF46-AEF5-1C89E511A0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667" b="66667" l="27000" r="72444">
                        <a14:foregroundMark x1="53556" y1="26667" x2="53556" y2="26667"/>
                        <a14:foregroundMark x1="31000" y1="64500" x2="31000" y2="64500"/>
                        <a14:foregroundMark x1="27000" y1="66667" x2="27000" y2="66667"/>
                        <a14:foregroundMark x1="72444" y1="66667" x2="72444" y2="66667"/>
                        <a14:foregroundMark x1="36333" y1="34167" x2="36333" y2="34167"/>
                        <a14:foregroundMark x1="36667" y1="34333" x2="36667" y2="34333"/>
                        <a14:foregroundMark x1="37222" y1="34500" x2="37222" y2="34500"/>
                        <a14:foregroundMark x1="39111" y1="35833" x2="39111" y2="35833"/>
                        <a14:foregroundMark x1="40000" y1="36667" x2="40000" y2="36667"/>
                        <a14:foregroundMark x1="41000" y1="37833" x2="41000" y2="37833"/>
                        <a14:foregroundMark x1="41778" y1="38833" x2="41778" y2="38833"/>
                        <a14:foregroundMark x1="37667" y1="34833" x2="37667" y2="34833"/>
                        <a14:foregroundMark x1="36333" y1="35667" x2="36333" y2="35667"/>
                        <a14:foregroundMark x1="36222" y1="35000" x2="36222" y2="35000"/>
                        <a14:foregroundMark x1="36333" y1="36667" x2="36333" y2="36667"/>
                        <a14:foregroundMark x1="36222" y1="37667" x2="36222" y2="37667"/>
                        <a14:foregroundMark x1="36333" y1="39667" x2="36333" y2="39667"/>
                        <a14:foregroundMark x1="36333" y1="41500" x2="36333" y2="41500"/>
                        <a14:foregroundMark x1="36333" y1="43000" x2="36333" y2="43000"/>
                        <a14:foregroundMark x1="36444" y1="44333" x2="36444" y2="44333"/>
                        <a14:foregroundMark x1="36444" y1="46000" x2="36444" y2="46000"/>
                        <a14:foregroundMark x1="36333" y1="38667" x2="36333" y2="38667"/>
                        <a14:foregroundMark x1="36222" y1="41000" x2="36222" y2="41000"/>
                        <a14:foregroundMark x1="36333" y1="45167" x2="36333" y2="45167"/>
                        <a14:foregroundMark x1="36333" y1="47667" x2="36333" y2="47667"/>
                        <a14:foregroundMark x1="36333" y1="49167" x2="36333" y2="49167"/>
                        <a14:foregroundMark x1="36444" y1="50333" x2="36444" y2="50333"/>
                        <a14:foregroundMark x1="36333" y1="51667" x2="36333" y2="51667"/>
                        <a14:foregroundMark x1="36333" y1="52667" x2="36333" y2="52667"/>
                        <a14:foregroundMark x1="36333" y1="53500" x2="36333" y2="53500"/>
                        <a14:foregroundMark x1="36333" y1="54167" x2="36333" y2="54167"/>
                        <a14:foregroundMark x1="36333" y1="55000" x2="36333" y2="55000"/>
                        <a14:foregroundMark x1="36333" y1="55500" x2="36333" y2="55500"/>
                        <a14:foregroundMark x1="36333" y1="56500" x2="36333" y2="56500"/>
                        <a14:foregroundMark x1="36333" y1="57333" x2="36333" y2="57333"/>
                        <a14:foregroundMark x1="36333" y1="57667" x2="36333" y2="57667"/>
                        <a14:foregroundMark x1="36444" y1="58333" x2="36444" y2="58333"/>
                        <a14:foregroundMark x1="36333" y1="59667" x2="36333" y2="59667"/>
                        <a14:foregroundMark x1="36333" y1="60167" x2="36333" y2="60167"/>
                        <a14:foregroundMark x1="36333" y1="60500" x2="36333" y2="60500"/>
                        <a14:foregroundMark x1="36444" y1="60833" x2="36444" y2="60833"/>
                        <a14:foregroundMark x1="36444" y1="61667" x2="36444" y2="61667"/>
                        <a14:foregroundMark x1="36444" y1="62167" x2="36444" y2="62667"/>
                        <a14:foregroundMark x1="36444" y1="62667" x2="36444" y2="62667"/>
                      </a14:backgroundRemoval>
                    </a14:imgEffect>
                  </a14:imgLayer>
                </a14:imgProps>
              </a:ext>
            </a:extLst>
          </a:blip>
          <a:srcRect l="24512" t="22906" r="24512" b="28750"/>
          <a:stretch/>
        </p:blipFill>
        <p:spPr>
          <a:xfrm>
            <a:off x="2196410" y="4741320"/>
            <a:ext cx="1932019" cy="1223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A01F66F-85E9-054E-8C1D-8AF9A3E4DE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3141" y="3646214"/>
            <a:ext cx="2899012" cy="24134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F897E46-A62A-1248-9C20-5C02AFC70975}"/>
              </a:ext>
            </a:extLst>
          </p:cNvPr>
          <p:cNvSpPr/>
          <p:nvPr/>
        </p:nvSpPr>
        <p:spPr>
          <a:xfrm>
            <a:off x="-147353" y="-228602"/>
            <a:ext cx="12401672" cy="708660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文本框 55">
            <a:extLst>
              <a:ext uri="{FF2B5EF4-FFF2-40B4-BE49-F238E27FC236}">
                <a16:creationId xmlns:a16="http://schemas.microsoft.com/office/drawing/2014/main" xmlns="" id="{B4E50E38-C9E7-134F-B42E-69F2633E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69" y="4080005"/>
            <a:ext cx="8775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262626"/>
                </a:solidFill>
                <a:latin typeface="Comic Sans MS" panose="030F09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Thank You!</a:t>
            </a:r>
            <a:endParaRPr lang="zh-CN" altLang="en-US" sz="4800" b="1" dirty="0">
              <a:solidFill>
                <a:srgbClr val="262626"/>
              </a:solidFill>
              <a:latin typeface="Comic Sans MS" panose="030F0902030302020204" pitchFamily="66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0" name="文本框 56">
            <a:extLst>
              <a:ext uri="{FF2B5EF4-FFF2-40B4-BE49-F238E27FC236}">
                <a16:creationId xmlns:a16="http://schemas.microsoft.com/office/drawing/2014/main" xmlns="" id="{6F2F795B-41A5-BC48-A78E-7E085EE2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814" y="5055025"/>
            <a:ext cx="6921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2626"/>
                </a:solidFill>
                <a:latin typeface="Comic Sans MS" panose="030F09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 &amp; A</a:t>
            </a:r>
            <a:endParaRPr lang="zh-CN" altLang="en-US" sz="2800" b="1" dirty="0">
              <a:solidFill>
                <a:srgbClr val="262626"/>
              </a:solidFill>
              <a:latin typeface="Comic Sans MS" panose="030F09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4" name="等腰三角形 87">
            <a:extLst>
              <a:ext uri="{FF2B5EF4-FFF2-40B4-BE49-F238E27FC236}">
                <a16:creationId xmlns:a16="http://schemas.microsoft.com/office/drawing/2014/main" xmlns="" id="{40905320-3C82-E64C-B460-54BF1D9D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2960688" cy="1219200"/>
          </a:xfrm>
          <a:prstGeom prst="triangle">
            <a:avLst>
              <a:gd name="adj" fmla="val 50000"/>
            </a:avLst>
          </a:prstGeom>
          <a:solidFill>
            <a:srgbClr val="FFF2CC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等腰三角形 88">
            <a:extLst>
              <a:ext uri="{FF2B5EF4-FFF2-40B4-BE49-F238E27FC236}">
                <a16:creationId xmlns:a16="http://schemas.microsoft.com/office/drawing/2014/main" xmlns="" id="{F524475C-A741-AD49-B951-421AE76D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6100763"/>
            <a:ext cx="2725738" cy="757237"/>
          </a:xfrm>
          <a:prstGeom prst="triangle">
            <a:avLst>
              <a:gd name="adj" fmla="val 50000"/>
            </a:avLst>
          </a:prstGeom>
          <a:solidFill>
            <a:srgbClr val="F7CAAC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等腰三角形 89">
            <a:extLst>
              <a:ext uri="{FF2B5EF4-FFF2-40B4-BE49-F238E27FC236}">
                <a16:creationId xmlns:a16="http://schemas.microsoft.com/office/drawing/2014/main" xmlns="" id="{38FC8F46-F6A0-E143-9475-81840058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0" y="5730875"/>
            <a:ext cx="2563813" cy="1127125"/>
          </a:xfrm>
          <a:prstGeom prst="triangle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等腰三角形 90">
            <a:extLst>
              <a:ext uri="{FF2B5EF4-FFF2-40B4-BE49-F238E27FC236}">
                <a16:creationId xmlns:a16="http://schemas.microsoft.com/office/drawing/2014/main" xmlns="" id="{44171A43-1FC2-5949-81A1-F6098AAF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638800"/>
            <a:ext cx="1671638" cy="1219200"/>
          </a:xfrm>
          <a:prstGeom prst="triangle">
            <a:avLst>
              <a:gd name="adj" fmla="val 50000"/>
            </a:avLst>
          </a:prstGeom>
          <a:solidFill>
            <a:srgbClr val="FFD966">
              <a:alpha val="7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等腰三角形 91">
            <a:extLst>
              <a:ext uri="{FF2B5EF4-FFF2-40B4-BE49-F238E27FC236}">
                <a16:creationId xmlns:a16="http://schemas.microsoft.com/office/drawing/2014/main" xmlns="" id="{5CD7185A-B6C1-F840-B079-897E21276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5308600"/>
            <a:ext cx="4506912" cy="1549400"/>
          </a:xfrm>
          <a:prstGeom prst="triangle">
            <a:avLst>
              <a:gd name="adj" fmla="val 50000"/>
            </a:avLst>
          </a:prstGeom>
          <a:solidFill>
            <a:srgbClr val="FFE599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47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55">
            <a:extLst>
              <a:ext uri="{FF2B5EF4-FFF2-40B4-BE49-F238E27FC236}">
                <a16:creationId xmlns:a16="http://schemas.microsoft.com/office/drawing/2014/main" xmlns="" id="{660F6AD3-2BFA-7246-AEB0-7760B02BA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4068763"/>
            <a:ext cx="87757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endParaRPr lang="zh-CN" altLang="en-US" sz="6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51" name="文本框 56">
            <a:extLst>
              <a:ext uri="{FF2B5EF4-FFF2-40B4-BE49-F238E27FC236}">
                <a16:creationId xmlns:a16="http://schemas.microsoft.com/office/drawing/2014/main" xmlns="" id="{17581C97-0D69-804A-9154-DCB49CDE2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5176838"/>
            <a:ext cx="6921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your text in here</a:t>
            </a:r>
            <a:endParaRPr lang="zh-CN" altLang="en-US" sz="2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2" name="等腰三角形 87">
            <a:extLst>
              <a:ext uri="{FF2B5EF4-FFF2-40B4-BE49-F238E27FC236}">
                <a16:creationId xmlns:a16="http://schemas.microsoft.com/office/drawing/2014/main" xmlns="" id="{834DB39D-2405-FD42-A150-A38689751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2960688" cy="1219200"/>
          </a:xfrm>
          <a:prstGeom prst="triangle">
            <a:avLst>
              <a:gd name="adj" fmla="val 50000"/>
            </a:avLst>
          </a:prstGeom>
          <a:solidFill>
            <a:srgbClr val="FFF2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3" name="等腰三角形 88">
            <a:extLst>
              <a:ext uri="{FF2B5EF4-FFF2-40B4-BE49-F238E27FC236}">
                <a16:creationId xmlns:a16="http://schemas.microsoft.com/office/drawing/2014/main" xmlns="" id="{92CAB7BD-286E-C149-BEB4-FB858229D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6100763"/>
            <a:ext cx="2725738" cy="757237"/>
          </a:xfrm>
          <a:prstGeom prst="triangle">
            <a:avLst>
              <a:gd name="adj" fmla="val 50000"/>
            </a:avLst>
          </a:prstGeom>
          <a:solidFill>
            <a:srgbClr val="F7CAA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4" name="等腰三角形 89">
            <a:extLst>
              <a:ext uri="{FF2B5EF4-FFF2-40B4-BE49-F238E27FC236}">
                <a16:creationId xmlns:a16="http://schemas.microsoft.com/office/drawing/2014/main" xmlns="" id="{078A9AF1-E40D-A346-80F3-6B95F9FB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0" y="5730875"/>
            <a:ext cx="2563813" cy="1127125"/>
          </a:xfrm>
          <a:prstGeom prst="triangle">
            <a:avLst>
              <a:gd name="adj" fmla="val 50000"/>
            </a:avLst>
          </a:prstGeom>
          <a:solidFill>
            <a:srgbClr val="FF0000">
              <a:alpha val="68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5" name="等腰三角形 90">
            <a:extLst>
              <a:ext uri="{FF2B5EF4-FFF2-40B4-BE49-F238E27FC236}">
                <a16:creationId xmlns:a16="http://schemas.microsoft.com/office/drawing/2014/main" xmlns="" id="{666430A9-EA8E-5A44-AC32-45665EBBB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638800"/>
            <a:ext cx="1671638" cy="1219200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6" name="等腰三角形 91">
            <a:extLst>
              <a:ext uri="{FF2B5EF4-FFF2-40B4-BE49-F238E27FC236}">
                <a16:creationId xmlns:a16="http://schemas.microsoft.com/office/drawing/2014/main" xmlns="" id="{FBB6BCC6-7855-7147-B810-FE66EA1A1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5308600"/>
            <a:ext cx="4506912" cy="15494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7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ldLvl="0" autoUpdateAnimBg="0"/>
      <p:bldP spid="27651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618566" cy="520091"/>
            <a:chOff x="-12700" y="587118"/>
            <a:chExt cx="261856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162967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Predict on movies’ ratings.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endParaRPr lang="en-US" dirty="0"/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4635336" cy="520091"/>
            <a:chOff x="-12700" y="587118"/>
            <a:chExt cx="463533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364644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 – Raw Data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4000 movies, 21 Variables</a:t>
            </a:r>
            <a:endParaRPr lang="en-US" sz="1600" dirty="0"/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3905E5E-648D-7A44-981A-51EBAEB8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65818"/>
              </p:ext>
            </p:extLst>
          </p:nvPr>
        </p:nvGraphicFramePr>
        <p:xfrm>
          <a:off x="380999" y="2096028"/>
          <a:ext cx="10942675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514">
                  <a:extLst>
                    <a:ext uri="{9D8B030D-6E8A-4147-A177-3AD203B41FA5}">
                      <a16:colId xmlns:a16="http://schemas.microsoft.com/office/drawing/2014/main" xmlns="" val="4224605657"/>
                    </a:ext>
                  </a:extLst>
                </a:gridCol>
                <a:gridCol w="5749161">
                  <a:extLst>
                    <a:ext uri="{9D8B030D-6E8A-4147-A177-3AD203B41FA5}">
                      <a16:colId xmlns:a16="http://schemas.microsoft.com/office/drawing/2014/main" xmlns="" val="329582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- The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movie_id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Variable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genre - The genre of the movie, Action, Comedy, Thriller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original_title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title of the movie before translation or adaptation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spoken_language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production_companies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production house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production_countries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country in which it was produced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release_date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date on which it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- "Released" or "Rumored"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– cast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crew –  crew of the movie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52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- The budget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- The worldwide revenue generated by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 - The running time of the movie in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vote_average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average ratings the movie received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vote_count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 of votes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recieved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69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 - A link to the homepage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keywords - The keywords or tags related to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- A brief description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tagline - Movie's tagline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- Title of the movie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47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46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4635336" cy="520091"/>
            <a:chOff x="-12700" y="587118"/>
            <a:chExt cx="463533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364644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 – Raw Data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4802 movies, 21 Variables</a:t>
            </a:r>
            <a:endParaRPr lang="en-US" sz="1600" dirty="0"/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3905E5E-648D-7A44-981A-51EBAEB8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05367"/>
              </p:ext>
            </p:extLst>
          </p:nvPr>
        </p:nvGraphicFramePr>
        <p:xfrm>
          <a:off x="380999" y="2096028"/>
          <a:ext cx="10942675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514">
                  <a:extLst>
                    <a:ext uri="{9D8B030D-6E8A-4147-A177-3AD203B41FA5}">
                      <a16:colId xmlns:a16="http://schemas.microsoft.com/office/drawing/2014/main" xmlns="" val="4224605657"/>
                    </a:ext>
                  </a:extLst>
                </a:gridCol>
                <a:gridCol w="5749161">
                  <a:extLst>
                    <a:ext uri="{9D8B030D-6E8A-4147-A177-3AD203B41FA5}">
                      <a16:colId xmlns:a16="http://schemas.microsoft.com/office/drawing/2014/main" xmlns="" val="329582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- The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movie_id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Variable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genre - The genre of the movie, Action, Comedy, Thriller </a:t>
                      </a: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en-US" sz="16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original_title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title of the movie before translation or adaptation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spoken_language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production_companies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production house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production_countries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country in which it was produced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release_date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date on which it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- "Released" or "Rumored"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– cast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crew –  crew of the movie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52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- The budget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- The worldwide revenue generated by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 - The running time of the movie in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vote_average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average ratings the movie received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vote_count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 of votes </a:t>
                      </a: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recieved</a:t>
                      </a:r>
                      <a:endParaRPr lang="en-US" sz="16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69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 - A link to the homepage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keywords - The keywords or tags related to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- A brief description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tagline - Movie's tagline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- Title of the movie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47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585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Exploratory Data Analysis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7C39EB1F-FD8E-D149-9C09-D2446B77E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6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4619251" cy="520091"/>
            <a:chOff x="-12700" y="587118"/>
            <a:chExt cx="4619251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804805" y="614766"/>
              <a:ext cx="380174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Vote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Runtime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Vote_average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/number of people who liked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likes for this movie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Runtime: the running time of the movie in minutes</a:t>
            </a:r>
            <a:endParaRPr lang="en-US" sz="1600" dirty="0"/>
          </a:p>
        </p:txBody>
      </p:sp>
      <p:pic>
        <p:nvPicPr>
          <p:cNvPr id="21506" name="Picture 2" descr="https://lh4.googleusercontent.com/kwT6U8T2Y5JzMjTDcj9oP0BA1a_cffX1w9dkYffeRe6sF8lbAyUBVIVH1Ea0BbwVSHgNHb0BW7GBPv5PkW1jZF1BPSAyuKKVV9EIQX5j-S65R-BZXz2Oa8QyQKWdntR-GqfcvGOZFzQ">
            <a:extLst>
              <a:ext uri="{FF2B5EF4-FFF2-40B4-BE49-F238E27FC236}">
                <a16:creationId xmlns:a16="http://schemas.microsoft.com/office/drawing/2014/main" xmlns="" id="{D636937C-0E2B-514D-A189-3E5ADFF30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277"/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4"/>
          <a:stretch/>
        </p:blipFill>
        <p:spPr bwMode="auto">
          <a:xfrm>
            <a:off x="4593" y="3487554"/>
            <a:ext cx="5402170" cy="33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6.googleusercontent.com/UvqcBRaiRN1L293Ar-CYXegByjIicGj_STOJ6MICxdqMi-fRxJqynh57te9uFNQRfpw5AGGeLAG9JE_gBrde32_noaPwFlszU-t1VX7tEImA1cofHuk3qD88l9cld8qgnDaDi8i4vMc">
            <a:extLst>
              <a:ext uri="{FF2B5EF4-FFF2-40B4-BE49-F238E27FC236}">
                <a16:creationId xmlns:a16="http://schemas.microsoft.com/office/drawing/2014/main" xmlns="" id="{4621612F-56E2-F745-B032-4CBB313B8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/>
          <a:stretch/>
        </p:blipFill>
        <p:spPr bwMode="auto">
          <a:xfrm>
            <a:off x="5669280" y="3487554"/>
            <a:ext cx="5533587" cy="33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2740213" cy="520091"/>
            <a:chOff x="-12700" y="587118"/>
            <a:chExt cx="2740213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94291" y="600941"/>
              <a:ext cx="193322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Time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BCAE8CB-8D48-424E-89AA-C317EE04C8F2}"/>
              </a:ext>
            </a:extLst>
          </p:cNvPr>
          <p:cNvSpPr txBox="1"/>
          <p:nvPr/>
        </p:nvSpPr>
        <p:spPr>
          <a:xfrm>
            <a:off x="381001" y="1475613"/>
            <a:ext cx="5715000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to a factor variable;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month 1 (January) is the reference group.</a:t>
            </a:r>
            <a:endParaRPr lang="en-US" sz="1600" dirty="0"/>
          </a:p>
        </p:txBody>
      </p:sp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xmlns="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xmlns="" id="{DFC16C71-8815-C646-A8DF-9408662B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4" t="8484" r="21441" b="8991"/>
          <a:stretch/>
        </p:blipFill>
        <p:spPr>
          <a:xfrm>
            <a:off x="381000" y="2582822"/>
            <a:ext cx="4443984" cy="4286312"/>
          </a:xfrm>
          <a:prstGeom prst="rect">
            <a:avLst/>
          </a:prstGeom>
        </p:spPr>
      </p:pic>
      <p:pic>
        <p:nvPicPr>
          <p:cNvPr id="19458" name="Picture 2" descr="https://lh3.googleusercontent.com/7VrZR9xo0TNLdO2KgHnHM9iYM8L8rXfOuYmK9RfbTrTNzFP7DeNvoWrhBbiMJaj2yNzGYZRXXLLWWLALT9mqIoN_lQCkouZX2POYMXjS_89EeOJlhyR__uRuF7XII_xde4_YxY50pGM">
            <a:extLst>
              <a:ext uri="{FF2B5EF4-FFF2-40B4-BE49-F238E27FC236}">
                <a16:creationId xmlns:a16="http://schemas.microsoft.com/office/drawing/2014/main" xmlns="" id="{B846E440-99DE-4E4F-BFFA-E673E4888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6400"/>
          <a:stretch/>
        </p:blipFill>
        <p:spPr bwMode="auto">
          <a:xfrm>
            <a:off x="5516602" y="467002"/>
            <a:ext cx="6675398" cy="40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7C1F781-EA28-0D40-B295-A319A7098CAB}"/>
              </a:ext>
            </a:extLst>
          </p:cNvPr>
          <p:cNvSpPr txBox="1"/>
          <p:nvPr/>
        </p:nvSpPr>
        <p:spPr>
          <a:xfrm>
            <a:off x="5516602" y="4496107"/>
            <a:ext cx="6675398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1927-2016; spans 89 years; convert to a variable that has value 0 if year = 1927, has value 89 if year = 2016, etc.</a:t>
            </a:r>
            <a:endParaRPr lang="en-US" sz="1600" dirty="0"/>
          </a:p>
        </p:txBody>
      </p:sp>
      <p:pic>
        <p:nvPicPr>
          <p:cNvPr id="19462" name="Picture 6" descr="https://lh6.googleusercontent.com/nRw0o4OsEQxy-BGNrGuVAajQtCuV816W0Kyqo5L2it6KUqHK797YhwpTd8TN272I9zubzCvqmTf7pNM1-NtrwMlrYORT_W2E1DuzqVjAfx6rZoLylZVVQjV0zzNgBUAWQ6ocGxfhgdI">
            <a:extLst>
              <a:ext uri="{FF2B5EF4-FFF2-40B4-BE49-F238E27FC236}">
                <a16:creationId xmlns:a16="http://schemas.microsoft.com/office/drawing/2014/main" xmlns="" id="{1D05BEDE-3186-9543-B4B3-EE9C61B8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41" b="90633" l="2813" r="96250">
                        <a14:foregroundMark x1="44688" y1="20000" x2="44688" y2="20000"/>
                        <a14:foregroundMark x1="70104" y1="34684" x2="70104" y2="34684"/>
                        <a14:foregroundMark x1="81979" y1="40506" x2="81979" y2="40506"/>
                        <a14:foregroundMark x1="59583" y1="26456" x2="59583" y2="26456"/>
                        <a14:foregroundMark x1="83542" y1="39241" x2="83542" y2="39241"/>
                        <a14:foregroundMark x1="70313" y1="58608" x2="70313" y2="58608"/>
                        <a14:foregroundMark x1="54063" y1="29114" x2="54063" y2="29114"/>
                        <a14:foregroundMark x1="53229" y1="22405" x2="53229" y2="22405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6771" y1="22658" x2="56771" y2="22658"/>
                        <a14:foregroundMark x1="56771" y1="22658" x2="56771" y2="22658"/>
                        <a14:foregroundMark x1="59375" y1="25316" x2="59375" y2="25316"/>
                        <a14:foregroundMark x1="59375" y1="25316" x2="59375" y2="25316"/>
                        <a14:foregroundMark x1="60729" y1="25316" x2="60729" y2="25316"/>
                        <a14:foregroundMark x1="60208" y1="29114" x2="60208" y2="29114"/>
                        <a14:foregroundMark x1="54792" y1="34430" x2="54792" y2="34430"/>
                        <a14:foregroundMark x1="54792" y1="34430" x2="53854" y2="35696"/>
                        <a14:foregroundMark x1="52604" y1="36329" x2="52604" y2="36329"/>
                        <a14:foregroundMark x1="70521" y1="37089" x2="70521" y2="37089"/>
                        <a14:foregroundMark x1="70313" y1="33038" x2="70313" y2="33038"/>
                        <a14:foregroundMark x1="82396" y1="40000" x2="82396" y2="40000"/>
                        <a14:foregroundMark x1="82396" y1="40000" x2="82396" y2="40000"/>
                        <a14:foregroundMark x1="80000" y1="40759" x2="80000" y2="40759"/>
                        <a14:foregroundMark x1="80000" y1="40759" x2="78646" y2="41392"/>
                        <a14:foregroundMark x1="78646" y1="41013" x2="78646" y2="41013"/>
                        <a14:foregroundMark x1="75833" y1="42152" x2="75833" y2="42152"/>
                        <a14:foregroundMark x1="75833" y1="42152" x2="75833" y2="42152"/>
                        <a14:foregroundMark x1="78646" y1="42152" x2="78646" y2="42152"/>
                        <a14:foregroundMark x1="80417" y1="41646" x2="80417" y2="41646"/>
                        <a14:foregroundMark x1="80625" y1="41646" x2="80625" y2="41646"/>
                        <a14:foregroundMark x1="81354" y1="41646" x2="81354" y2="41646"/>
                        <a14:foregroundMark x1="83229" y1="46709" x2="83229" y2="46709"/>
                        <a14:foregroundMark x1="81354" y1="46709" x2="81354" y2="46709"/>
                        <a14:foregroundMark x1="70521" y1="48861" x2="70521" y2="48861"/>
                        <a14:foregroundMark x1="83229" y1="49114" x2="83229" y2="49114"/>
                        <a14:foregroundMark x1="83229" y1="49114" x2="83229" y2="49114"/>
                        <a14:foregroundMark x1="83229" y1="49114" x2="83229" y2="49114"/>
                        <a14:foregroundMark x1="78438" y1="49873" x2="78438" y2="49873"/>
                        <a14:foregroundMark x1="73854" y1="61013" x2="73854" y2="61013"/>
                        <a14:foregroundMark x1="73854" y1="61013" x2="73854" y2="61013"/>
                        <a14:foregroundMark x1="65521" y1="61013" x2="65521" y2="61013"/>
                        <a14:foregroundMark x1="61354" y1="62658" x2="61354" y2="62658"/>
                        <a14:foregroundMark x1="58229" y1="63671" x2="58229" y2="63671"/>
                        <a14:foregroundMark x1="56042" y1="65823" x2="56042" y2="65823"/>
                        <a14:foregroundMark x1="54583" y1="75696" x2="54583" y2="75696"/>
                        <a14:foregroundMark x1="54792" y1="76329" x2="56250" y2="78354"/>
                        <a14:foregroundMark x1="59792" y1="79747" x2="59792" y2="79747"/>
                        <a14:foregroundMark x1="61354" y1="79494" x2="63333" y2="78608"/>
                        <a14:foregroundMark x1="71667" y1="76835" x2="71667" y2="76835"/>
                        <a14:foregroundMark x1="71458" y1="71139" x2="71458" y2="71139"/>
                        <a14:foregroundMark x1="70313" y1="67468" x2="70313" y2="67468"/>
                        <a14:foregroundMark x1="68750" y1="66456" x2="68750" y2="66456"/>
                        <a14:foregroundMark x1="64583" y1="63671" x2="64583" y2="63671"/>
                        <a14:foregroundMark x1="60417" y1="63165" x2="60417" y2="63165"/>
                        <a14:foregroundMark x1="57604" y1="64810" x2="57604" y2="64810"/>
                        <a14:foregroundMark x1="54792" y1="66709" x2="54583" y2="67975"/>
                        <a14:foregroundMark x1="54792" y1="73544" x2="54792" y2="73544"/>
                        <a14:foregroundMark x1="53854" y1="67215" x2="53229" y2="65316"/>
                        <a14:foregroundMark x1="53229" y1="63165" x2="53229" y2="63165"/>
                        <a14:foregroundMark x1="54271" y1="60759" x2="55625" y2="60253"/>
                        <a14:foregroundMark x1="56458" y1="59494" x2="58750" y2="59494"/>
                        <a14:foregroundMark x1="60000" y1="59241" x2="61563" y2="60506"/>
                        <a14:foregroundMark x1="61979" y1="60506" x2="58229" y2="68987"/>
                        <a14:foregroundMark x1="58229" y1="68987" x2="63750" y2="64684"/>
                        <a14:foregroundMark x1="63750" y1="64684" x2="69688" y2="63671"/>
                        <a14:foregroundMark x1="69688" y1="63671" x2="74583" y2="70253"/>
                        <a14:foregroundMark x1="74583" y1="70253" x2="61563" y2="74304"/>
                        <a14:foregroundMark x1="61563" y1="74304" x2="55937" y2="72152"/>
                        <a14:foregroundMark x1="55937" y1="72152" x2="57813" y2="65063"/>
                        <a14:foregroundMark x1="57813" y1="65063" x2="61771" y2="70759"/>
                        <a14:foregroundMark x1="61771" y1="70759" x2="57604" y2="76203"/>
                        <a14:foregroundMark x1="57604" y1="76203" x2="60729" y2="65696"/>
                        <a14:foregroundMark x1="60729" y1="65696" x2="60417" y2="74810"/>
                        <a14:foregroundMark x1="60417" y1="74810" x2="58750" y2="74684"/>
                        <a14:foregroundMark x1="61771" y1="67468" x2="62917" y2="74557"/>
                        <a14:foregroundMark x1="62917" y1="74557" x2="61146" y2="75190"/>
                        <a14:foregroundMark x1="55208" y1="31772" x2="60417" y2="26962"/>
                        <a14:foregroundMark x1="60417" y1="26962" x2="50729" y2="23291"/>
                        <a14:foregroundMark x1="50729" y1="23291" x2="49271" y2="26076"/>
                        <a14:foregroundMark x1="54063" y1="23165" x2="49896" y2="28987"/>
                        <a14:foregroundMark x1="49896" y1="28987" x2="57708" y2="23291"/>
                        <a14:foregroundMark x1="57708" y1="23291" x2="50625" y2="22911"/>
                        <a14:foregroundMark x1="50625" y1="22911" x2="51875" y2="30886"/>
                        <a14:foregroundMark x1="51875" y1="30886" x2="56354" y2="26203"/>
                        <a14:foregroundMark x1="56354" y1="26203" x2="50417" y2="23291"/>
                        <a14:foregroundMark x1="50417" y1="23291" x2="49271" y2="30506"/>
                        <a14:foregroundMark x1="49271" y1="30506" x2="55833" y2="30127"/>
                        <a14:foregroundMark x1="55833" y1="30127" x2="57813" y2="27468"/>
                        <a14:foregroundMark x1="54271" y1="21899" x2="50000" y2="31519"/>
                        <a14:foregroundMark x1="50000" y1="31519" x2="56042" y2="33924"/>
                        <a14:foregroundMark x1="56042" y1="33924" x2="57917" y2="26076"/>
                        <a14:foregroundMark x1="57917" y1="26076" x2="48750" y2="22658"/>
                        <a14:foregroundMark x1="48750" y1="22658" x2="46146" y2="30000"/>
                        <a14:foregroundMark x1="46146" y1="30000" x2="53854" y2="32911"/>
                        <a14:foregroundMark x1="53854" y1="32911" x2="60208" y2="30633"/>
                        <a14:foregroundMark x1="60208" y1="30633" x2="58229" y2="20127"/>
                        <a14:foregroundMark x1="58229" y1="20127" x2="50208" y2="23165"/>
                        <a14:foregroundMark x1="50208" y1="23165" x2="49063" y2="30253"/>
                        <a14:foregroundMark x1="49063" y1="30253" x2="54271" y2="33038"/>
                        <a14:foregroundMark x1="54271" y1="33038" x2="57604" y2="27089"/>
                        <a14:foregroundMark x1="57604" y1="27089" x2="56250" y2="25570"/>
                        <a14:foregroundMark x1="71875" y1="36329" x2="64271" y2="37215"/>
                        <a14:foregroundMark x1="64271" y1="37215" x2="70208" y2="37468"/>
                        <a14:foregroundMark x1="70208" y1="37468" x2="64583" y2="41013"/>
                        <a14:foregroundMark x1="64583" y1="41013" x2="64896" y2="41013"/>
                        <a14:foregroundMark x1="81042" y1="40759" x2="75938" y2="44177"/>
                        <a14:foregroundMark x1="75938" y1="44177" x2="80208" y2="41899"/>
                        <a14:foregroundMark x1="81042" y1="39494" x2="72917" y2="44051"/>
                        <a14:foregroundMark x1="82813" y1="40000" x2="68333" y2="45823"/>
                        <a14:foregroundMark x1="82396" y1="40506" x2="77813" y2="42405"/>
                        <a14:foregroundMark x1="84167" y1="45570" x2="69479" y2="47975"/>
                        <a14:foregroundMark x1="85000" y1="49114" x2="76250" y2="49367"/>
                        <a14:foregroundMark x1="50625" y1="37342" x2="53750" y2="30000"/>
                        <a14:foregroundMark x1="53750" y1="30000" x2="51771" y2="36582"/>
                        <a14:foregroundMark x1="51771" y1="36582" x2="58438" y2="32911"/>
                        <a14:foregroundMark x1="58438" y1="32911" x2="56250" y2="28481"/>
                        <a14:foregroundMark x1="51458" y1="56582" x2="50313" y2="63544"/>
                        <a14:foregroundMark x1="50313" y1="63544" x2="51146" y2="70759"/>
                        <a14:foregroundMark x1="51146" y1="70759" x2="53958" y2="78481"/>
                        <a14:foregroundMark x1="53958" y1="78481" x2="60313" y2="78987"/>
                        <a14:foregroundMark x1="60313" y1="78987" x2="65521" y2="74810"/>
                        <a14:foregroundMark x1="65521" y1="74810" x2="68021" y2="66835"/>
                        <a14:foregroundMark x1="68021" y1="66835" x2="63438" y2="61646"/>
                        <a14:foregroundMark x1="63438" y1="61646" x2="56875" y2="63671"/>
                        <a14:foregroundMark x1="56875" y1="63671" x2="48646" y2="74937"/>
                        <a14:foregroundMark x1="48646" y1="74937" x2="48438" y2="82532"/>
                        <a14:foregroundMark x1="48438" y1="82532" x2="53750" y2="85823"/>
                        <a14:foregroundMark x1="53750" y1="85823" x2="60417" y2="84304"/>
                        <a14:foregroundMark x1="60417" y1="84304" x2="66354" y2="79367"/>
                        <a14:foregroundMark x1="66354" y1="79367" x2="71563" y2="63671"/>
                        <a14:foregroundMark x1="71563" y1="63671" x2="74583" y2="69873"/>
                        <a14:foregroundMark x1="74583" y1="69873" x2="71563" y2="75949"/>
                        <a14:foregroundMark x1="71563" y1="75949" x2="55208" y2="87975"/>
                        <a14:foregroundMark x1="55208" y1="87975" x2="50833" y2="89367"/>
                        <a14:foregroundMark x1="53229" y1="62152" x2="59792" y2="59494"/>
                        <a14:foregroundMark x1="59792" y1="59494" x2="72604" y2="58101"/>
                        <a14:foregroundMark x1="72604" y1="58101" x2="76979" y2="63165"/>
                        <a14:foregroundMark x1="76979" y1="63165" x2="75521" y2="70380"/>
                        <a14:foregroundMark x1="75521" y1="70380" x2="70000" y2="75443"/>
                        <a14:foregroundMark x1="70000" y1="75443" x2="64583" y2="69873"/>
                        <a14:foregroundMark x1="64583" y1="69873" x2="61875" y2="62278"/>
                        <a14:foregroundMark x1="61875" y1="62278" x2="67188" y2="58101"/>
                        <a14:foregroundMark x1="67188" y1="58101" x2="74167" y2="57342"/>
                        <a14:foregroundMark x1="74167" y1="57342" x2="77708" y2="63418"/>
                        <a14:foregroundMark x1="77708" y1="63418" x2="72708" y2="69620"/>
                        <a14:foregroundMark x1="72708" y1="69620" x2="64063" y2="69494"/>
                        <a14:foregroundMark x1="64063" y1="69494" x2="58333" y2="65443"/>
                        <a14:foregroundMark x1="58333" y1="65443" x2="55104" y2="59367"/>
                        <a14:foregroundMark x1="55104" y1="59367" x2="74167" y2="57595"/>
                        <a14:foregroundMark x1="74167" y1="57595" x2="77188" y2="58608"/>
                        <a14:foregroundMark x1="40938" y1="90886" x2="40938" y2="90886"/>
                        <a14:foregroundMark x1="61979" y1="22911" x2="50729" y2="18734"/>
                        <a14:foregroundMark x1="50729" y1="18734" x2="45625" y2="23165"/>
                        <a14:foregroundMark x1="45625" y1="23165" x2="46042" y2="31519"/>
                        <a14:foregroundMark x1="46042" y1="31519" x2="48646" y2="38101"/>
                        <a14:foregroundMark x1="48646" y1="38101" x2="54063" y2="42532"/>
                        <a14:foregroundMark x1="54063" y1="42532" x2="59896" y2="38608"/>
                        <a14:foregroundMark x1="59896" y1="38608" x2="62396" y2="31772"/>
                        <a14:foregroundMark x1="62396" y1="31772" x2="63333" y2="24177"/>
                        <a14:foregroundMark x1="63333" y1="24177" x2="57813" y2="18861"/>
                        <a14:foregroundMark x1="57813" y1="18861" x2="53021" y2="18608"/>
                        <a14:foregroundMark x1="67500" y1="39494" x2="56354" y2="44810"/>
                        <a14:foregroundMark x1="56354" y1="44810" x2="62604" y2="45570"/>
                        <a14:foregroundMark x1="62604" y1="45570" x2="66771" y2="42405"/>
                        <a14:foregroundMark x1="65521" y1="25823" x2="54792" y2="16962"/>
                        <a14:foregroundMark x1="54792" y1="16962" x2="48229" y2="16076"/>
                        <a14:foregroundMark x1="48229" y1="16076" x2="43333" y2="20380"/>
                        <a14:foregroundMark x1="43333" y1="20380" x2="48021" y2="35570"/>
                        <a14:foregroundMark x1="48021" y1="35570" x2="50104" y2="46962"/>
                        <a14:foregroundMark x1="41771" y1="17595" x2="55208" y2="15949"/>
                        <a14:foregroundMark x1="55208" y1="15949" x2="60938" y2="17215"/>
                        <a14:foregroundMark x1="60938" y1="17215" x2="65417" y2="22405"/>
                        <a14:foregroundMark x1="65417" y1="22405" x2="64583" y2="29494"/>
                        <a14:foregroundMark x1="64583" y1="29494" x2="59688" y2="33038"/>
                        <a14:foregroundMark x1="59688" y1="33038" x2="59583" y2="33038"/>
                        <a14:foregroundMark x1="67083" y1="24810" x2="67083" y2="24810"/>
                        <a14:foregroundMark x1="67083" y1="24810" x2="67083" y2="24810"/>
                        <a14:foregroundMark x1="84167" y1="39494" x2="75833" y2="42911"/>
                        <a14:foregroundMark x1="67500" y1="49367" x2="67500" y2="49367"/>
                        <a14:foregroundMark x1="64375" y1="49873" x2="64375" y2="49873"/>
                        <a14:foregroundMark x1="62396" y1="50127" x2="62396" y2="50127"/>
                        <a14:foregroundMark x1="62396" y1="49873" x2="62396" y2="49873"/>
                        <a14:foregroundMark x1="63542" y1="50127" x2="63542" y2="50127"/>
                        <a14:foregroundMark x1="60417" y1="50380" x2="60417" y2="50380"/>
                        <a14:foregroundMark x1="73854" y1="50127" x2="73854" y2="50127"/>
                        <a14:foregroundMark x1="71458" y1="50380" x2="71458" y2="50380"/>
                        <a14:foregroundMark x1="68333" y1="50886" x2="68333" y2="50886"/>
                        <a14:foregroundMark x1="83750" y1="51139" x2="83750" y2="51139"/>
                        <a14:foregroundMark x1="85729" y1="52532" x2="85729" y2="52532"/>
                        <a14:foregroundMark x1="86771" y1="52278" x2="86771" y2="52278"/>
                        <a14:foregroundMark x1="84167" y1="52532" x2="84167" y2="52532"/>
                        <a14:foregroundMark x1="82396" y1="52532" x2="82396" y2="52532"/>
                        <a14:foregroundMark x1="9063" y1="54684" x2="9063" y2="54684"/>
                        <a14:foregroundMark x1="9063" y1="54684" x2="9063" y2="54684"/>
                        <a14:foregroundMark x1="9063" y1="55443" x2="9063" y2="55443"/>
                        <a14:foregroundMark x1="8646" y1="55949" x2="8646" y2="55949"/>
                        <a14:foregroundMark x1="8438" y1="55190" x2="8438" y2="55190"/>
                        <a14:foregroundMark x1="5208" y1="54684" x2="5208" y2="54684"/>
                        <a14:foregroundMark x1="5208" y1="55443" x2="5208" y2="55443"/>
                        <a14:foregroundMark x1="11354" y1="55443" x2="11354" y2="55443"/>
                        <a14:foregroundMark x1="11563" y1="54937" x2="11563" y2="54937"/>
                        <a14:foregroundMark x1="11563" y1="55949" x2="11563" y2="55949"/>
                        <a14:foregroundMark x1="72292" y1="86709" x2="72292" y2="86709"/>
                        <a14:foregroundMark x1="73854" y1="86962" x2="73854" y2="86962"/>
                        <a14:foregroundMark x1="75417" y1="86962" x2="75417" y2="86962"/>
                        <a14:foregroundMark x1="75833" y1="87468" x2="75833" y2="87468"/>
                        <a14:foregroundMark x1="76250" y1="86962" x2="76250" y2="86962"/>
                        <a14:foregroundMark x1="76042" y1="86709" x2="76042" y2="86709"/>
                        <a14:foregroundMark x1="76250" y1="87722" x2="76250" y2="87722"/>
                        <a14:foregroundMark x1="76042" y1="85823" x2="76042" y2="85823"/>
                        <a14:foregroundMark x1="77396" y1="86456" x2="77396" y2="86456"/>
                        <a14:foregroundMark x1="77396" y1="87215" x2="77396" y2="87215"/>
                        <a14:foregroundMark x1="78021" y1="86076" x2="78021" y2="86076"/>
                        <a14:foregroundMark x1="78438" y1="86962" x2="78438" y2="86962"/>
                        <a14:foregroundMark x1="80417" y1="86709" x2="80417" y2="86709"/>
                        <a14:foregroundMark x1="75625" y1="86456" x2="75625" y2="86456"/>
                        <a14:foregroundMark x1="75833" y1="86076" x2="75833" y2="86076"/>
                        <a14:foregroundMark x1="75833" y1="85823" x2="75833" y2="85823"/>
                        <a14:foregroundMark x1="80000" y1="28481" x2="80000" y2="28481"/>
                        <a14:foregroundMark x1="83958" y1="28481" x2="83958" y2="28481"/>
                        <a14:foregroundMark x1="84167" y1="28228" x2="84167" y2="28228"/>
                        <a14:foregroundMark x1="90104" y1="37089" x2="90104" y2="37089"/>
                        <a14:foregroundMark x1="90104" y1="37342" x2="90104" y2="37342"/>
                        <a14:foregroundMark x1="91146" y1="37595" x2="91146" y2="37595"/>
                        <a14:foregroundMark x1="91875" y1="38608" x2="91875" y2="38608"/>
                        <a14:foregroundMark x1="92083" y1="37595" x2="92083" y2="37595"/>
                        <a14:foregroundMark x1="94063" y1="37595" x2="94063" y2="37595"/>
                        <a14:foregroundMark x1="94688" y1="37848" x2="94688" y2="37848"/>
                        <a14:foregroundMark x1="94271" y1="37342" x2="94271" y2="37342"/>
                        <a14:foregroundMark x1="94688" y1="37342" x2="94688" y2="37342"/>
                        <a14:foregroundMark x1="93125" y1="44557" x2="93125" y2="44557"/>
                        <a14:foregroundMark x1="91667" y1="44810" x2="91667" y2="44810"/>
                        <a14:foregroundMark x1="90729" y1="44810" x2="90729" y2="44810"/>
                        <a14:foregroundMark x1="90729" y1="44051" x2="90729" y2="44051"/>
                        <a14:foregroundMark x1="92083" y1="48861" x2="92083" y2="48861"/>
                        <a14:foregroundMark x1="91354" y1="47722" x2="91354" y2="47722"/>
                        <a14:foregroundMark x1="93125" y1="48228" x2="93125" y2="48228"/>
                        <a14:foregroundMark x1="96042" y1="48228" x2="96042" y2="48228"/>
                        <a14:foregroundMark x1="96458" y1="48861" x2="96458" y2="48861"/>
                        <a14:foregroundMark x1="95313" y1="45063" x2="95313" y2="45063"/>
                        <a14:foregroundMark x1="95521" y1="44810" x2="95521" y2="44810"/>
                        <a14:foregroundMark x1="95833" y1="44810" x2="95833" y2="44810"/>
                        <a14:foregroundMark x1="95521" y1="44051" x2="95521" y2="44051"/>
                        <a14:foregroundMark x1="81354" y1="28101" x2="81354" y2="28101"/>
                        <a14:foregroundMark x1="84271" y1="28101" x2="84271" y2="28101"/>
                        <a14:foregroundMark x1="84688" y1="27722" x2="84688" y2="27722"/>
                        <a14:foregroundMark x1="84896" y1="28734" x2="84896" y2="28734"/>
                        <a14:foregroundMark x1="92500" y1="36835" x2="92500" y2="36835"/>
                        <a14:foregroundMark x1="90417" y1="37595" x2="90417" y2="37595"/>
                        <a14:foregroundMark x1="94792" y1="37722" x2="94792" y2="37722"/>
                        <a14:foregroundMark x1="94896" y1="38228" x2="94896" y2="38228"/>
                        <a14:foregroundMark x1="92292" y1="48354" x2="92292" y2="48354"/>
                        <a14:foregroundMark x1="91563" y1="47848" x2="91563" y2="47848"/>
                        <a14:foregroundMark x1="93750" y1="48861" x2="93750" y2="48861"/>
                        <a14:foregroundMark x1="62708" y1="10633" x2="62708" y2="10633"/>
                        <a14:foregroundMark x1="62813" y1="10253" x2="62813" y2="10253"/>
                        <a14:foregroundMark x1="60313" y1="10886" x2="60313" y2="10886"/>
                        <a14:foregroundMark x1="59688" y1="10253" x2="59688" y2="10253"/>
                        <a14:foregroundMark x1="59583" y1="9494" x2="59583" y2="9494"/>
                        <a14:foregroundMark x1="60729" y1="9367" x2="60729" y2="9367"/>
                        <a14:foregroundMark x1="58750" y1="10000" x2="58750" y2="10000"/>
                        <a14:foregroundMark x1="58542" y1="9620" x2="58542" y2="9620"/>
                        <a14:foregroundMark x1="58021" y1="9873" x2="58021" y2="9873"/>
                        <a14:foregroundMark x1="57708" y1="9494" x2="57708" y2="9494"/>
                        <a14:foregroundMark x1="58750" y1="9367" x2="58750" y2="9367"/>
                        <a14:foregroundMark x1="61146" y1="50506" x2="61146" y2="50506"/>
                        <a14:foregroundMark x1="59062" y1="50886" x2="59062" y2="50886"/>
                        <a14:foregroundMark x1="59896" y1="50506" x2="59896" y2="50506"/>
                        <a14:foregroundMark x1="58958" y1="50759" x2="58958" y2="50759"/>
                        <a14:foregroundMark x1="57708" y1="50886" x2="57708" y2="50886"/>
                        <a14:foregroundMark x1="61250" y1="52152" x2="61250" y2="52152"/>
                        <a14:foregroundMark x1="60313" y1="52278" x2="60313" y2="52278"/>
                        <a14:foregroundMark x1="59167" y1="52278" x2="59167" y2="52278"/>
                        <a14:foregroundMark x1="58542" y1="52278" x2="58542" y2="52278"/>
                        <a14:foregroundMark x1="57500" y1="52025" x2="57500" y2="52025"/>
                        <a14:foregroundMark x1="56875" y1="52025" x2="56875" y2="52025"/>
                        <a14:foregroundMark x1="58229" y1="51013" x2="58229" y2="51013"/>
                        <a14:foregroundMark x1="57292" y1="51139" x2="57292" y2="51139"/>
                        <a14:foregroundMark x1="56563" y1="51266" x2="56563" y2="51266"/>
                        <a14:foregroundMark x1="73021" y1="86456" x2="73021" y2="86456"/>
                        <a14:foregroundMark x1="72396" y1="85696" x2="72396" y2="85696"/>
                        <a14:foregroundMark x1="80521" y1="86582" x2="80521" y2="86582"/>
                        <a14:foregroundMark x1="81354" y1="87089" x2="81354" y2="87089"/>
                        <a14:foregroundMark x1="81042" y1="86456" x2="81042" y2="86456"/>
                        <a14:foregroundMark x1="7500" y1="55570" x2="7500" y2="55570"/>
                        <a14:foregroundMark x1="7604" y1="55190" x2="7604" y2="55190"/>
                        <a14:foregroundMark x1="7604" y1="54557" x2="7604" y2="54557"/>
                        <a14:foregroundMark x1="3750" y1="54684" x2="3750" y2="54684"/>
                        <a14:foregroundMark x1="3750" y1="54177" x2="3750" y2="54177"/>
                        <a14:foregroundMark x1="3854" y1="54684" x2="3854" y2="54684"/>
                        <a14:foregroundMark x1="3646" y1="54937" x2="3646" y2="54937"/>
                        <a14:foregroundMark x1="3125" y1="55696" x2="3125" y2="55696"/>
                        <a14:foregroundMark x1="2813" y1="56076" x2="2813" y2="56076"/>
                        <a14:foregroundMark x1="68125" y1="46076" x2="68125" y2="46076"/>
                        <a14:foregroundMark x1="69063" y1="45696" x2="69063" y2="45696"/>
                        <a14:foregroundMark x1="70104" y1="44937" x2="70104" y2="44937"/>
                        <a14:foregroundMark x1="78854" y1="41646" x2="78854" y2="41646"/>
                        <a14:foregroundMark x1="81250" y1="40886" x2="81250" y2="40886"/>
                        <a14:foregroundMark x1="81979" y1="40633" x2="81979" y2="40633"/>
                        <a14:foregroundMark x1="10417" y1="54177" x2="10417" y2="54177"/>
                        <a14:foregroundMark x1="10521" y1="54177" x2="10521" y2="54177"/>
                        <a14:foregroundMark x1="10521" y1="54051" x2="10521" y2="54051"/>
                        <a14:foregroundMark x1="10625" y1="53924" x2="10625" y2="53924"/>
                        <a14:foregroundMark x1="79479" y1="85949" x2="79479" y2="85949"/>
                        <a14:foregroundMark x1="79583" y1="85949" x2="79583" y2="85949"/>
                        <a14:foregroundMark x1="79583" y1="85823" x2="79583" y2="85823"/>
                        <a14:foregroundMark x1="79792" y1="85696" x2="79792" y2="85696"/>
                        <a14:foregroundMark x1="79792" y1="85696" x2="79792" y2="85696"/>
                        <a14:foregroundMark x1="93438" y1="36709" x2="93438" y2="36709"/>
                        <a14:foregroundMark x1="93438" y1="36709" x2="93438" y2="36709"/>
                        <a14:foregroundMark x1="95208" y1="47342" x2="95208" y2="47342"/>
                        <a14:foregroundMark x1="95208" y1="47342" x2="95208" y2="47342"/>
                        <a14:foregroundMark x1="95208" y1="47342" x2="95208" y2="47342"/>
                        <a14:foregroundMark x1="95313" y1="47342" x2="95313" y2="47342"/>
                        <a14:foregroundMark x1="95417" y1="47215" x2="95417" y2="47215"/>
                        <a14:foregroundMark x1="83333" y1="27595" x2="83333" y2="27595"/>
                        <a14:foregroundMark x1="83333" y1="27595" x2="83333" y2="27595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301" y="1475613"/>
            <a:ext cx="3337699" cy="27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9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1632</Words>
  <Application>Microsoft Macintosh PowerPoint</Application>
  <PresentationFormat>Widescreen</PresentationFormat>
  <Paragraphs>271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-webkit-standard</vt:lpstr>
      <vt:lpstr>Arial</vt:lpstr>
      <vt:lpstr>Calibri</vt:lpstr>
      <vt:lpstr>Calibri Light</vt:lpstr>
      <vt:lpstr>Cambria Math</vt:lpstr>
      <vt:lpstr>Comic Sans MS</vt:lpstr>
      <vt:lpstr>Courier New</vt:lpstr>
      <vt:lpstr>Meiryo UI</vt:lpstr>
      <vt:lpstr>Times New Roman</vt:lpstr>
      <vt:lpstr>Wingdings</vt:lpstr>
      <vt:lpstr>宋体</vt:lpstr>
      <vt:lpstr>微软雅黑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Yuhao Tie</dc:creator>
  <cp:keywords/>
  <dc:description/>
  <cp:lastModifiedBy>Microsoft Office User</cp:lastModifiedBy>
  <cp:revision>50</cp:revision>
  <cp:lastPrinted>2018-11-02T07:00:01Z</cp:lastPrinted>
  <dcterms:created xsi:type="dcterms:W3CDTF">2018-10-30T00:52:08Z</dcterms:created>
  <dcterms:modified xsi:type="dcterms:W3CDTF">2018-11-02T15:14:49Z</dcterms:modified>
  <cp:category/>
</cp:coreProperties>
</file>